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0412-1B5F-4BAC-B43B-6FB4E7053B89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5E18-7AC3-40FD-9645-4312A4DF2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96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0412-1B5F-4BAC-B43B-6FB4E7053B89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5E18-7AC3-40FD-9645-4312A4DF2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82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0412-1B5F-4BAC-B43B-6FB4E7053B89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5E18-7AC3-40FD-9645-4312A4DF2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0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0412-1B5F-4BAC-B43B-6FB4E7053B89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5E18-7AC3-40FD-9645-4312A4DF2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15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0412-1B5F-4BAC-B43B-6FB4E7053B89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5E18-7AC3-40FD-9645-4312A4DF2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473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0412-1B5F-4BAC-B43B-6FB4E7053B89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5E18-7AC3-40FD-9645-4312A4DF2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68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0412-1B5F-4BAC-B43B-6FB4E7053B89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5E18-7AC3-40FD-9645-4312A4DF2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372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0412-1B5F-4BAC-B43B-6FB4E7053B89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5E18-7AC3-40FD-9645-4312A4DF2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95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0412-1B5F-4BAC-B43B-6FB4E7053B89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5E18-7AC3-40FD-9645-4312A4DF2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65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0412-1B5F-4BAC-B43B-6FB4E7053B89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5E18-7AC3-40FD-9645-4312A4DF2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86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D0412-1B5F-4BAC-B43B-6FB4E7053B89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5E18-7AC3-40FD-9645-4312A4DF2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1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D0412-1B5F-4BAC-B43B-6FB4E7053B89}" type="datetimeFigureOut">
              <a:rPr lang="en-US" smtClean="0"/>
              <a:t>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05E18-7AC3-40FD-9645-4312A4DF24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22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41" Type="http://schemas.openxmlformats.org/officeDocument/2006/relationships/tags" Target="../tags/tag4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slideLayout" Target="../slideLayouts/slideLayout6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9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Timeline Title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912" name="pgshape"/>
          <p:cNvSpPr/>
          <p:nvPr>
            <p:custDataLst>
              <p:tags r:id="rId2"/>
            </p:custDataLst>
          </p:nvPr>
        </p:nvSpPr>
        <p:spPr>
          <a:xfrm>
            <a:off x="1193800" y="3733820"/>
            <a:ext cx="6756400" cy="508000"/>
          </a:xfrm>
          <a:prstGeom prst="rect">
            <a:avLst/>
          </a:prstGeom>
          <a:solidFill>
            <a:schemeClr val="accent6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4" name="pgshape"/>
          <p:cNvSpPr txBox="1"/>
          <p:nvPr>
            <p:custDataLst>
              <p:tags r:id="rId3"/>
            </p:custDataLst>
          </p:nvPr>
        </p:nvSpPr>
        <p:spPr>
          <a:xfrm>
            <a:off x="1193800" y="3733820"/>
            <a:ext cx="675640" cy="508000"/>
          </a:xfrm>
          <a:prstGeom prst="rect">
            <a:avLst/>
          </a:prstGeom>
          <a:noFill/>
        </p:spPr>
        <p:txBody>
          <a:bodyPr vert="horz" wrap="square" rtlCol="0" anchor="ctr" anchorCtr="1">
            <a:noAutofit/>
          </a:bodyPr>
          <a:lstStyle/>
          <a:p>
            <a:r>
              <a:rPr lang="en-US" sz="1300" smtClean="0">
                <a:solidFill>
                  <a:schemeClr val="bg1"/>
                </a:solidFill>
                <a:latin typeface="Calibri"/>
              </a:rPr>
              <a:t>1850</a:t>
            </a:r>
            <a:endParaRPr lang="en-US" sz="1300">
              <a:solidFill>
                <a:schemeClr val="bg1"/>
              </a:solidFill>
              <a:latin typeface="Calibri"/>
            </a:endParaRPr>
          </a:p>
        </p:txBody>
      </p:sp>
      <p:cxnSp>
        <p:nvCxnSpPr>
          <p:cNvPr id="3916" name="pgshape"/>
          <p:cNvCxnSpPr/>
          <p:nvPr/>
        </p:nvCxnSpPr>
        <p:spPr>
          <a:xfrm>
            <a:off x="1869440" y="3886220"/>
            <a:ext cx="0" cy="203200"/>
          </a:xfrm>
          <a:prstGeom prst="line">
            <a:avLst/>
          </a:prstGeom>
          <a:ln w="12700">
            <a:solidFill>
              <a:schemeClr val="l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17" name="pgshape"/>
          <p:cNvSpPr txBox="1"/>
          <p:nvPr>
            <p:custDataLst>
              <p:tags r:id="rId4"/>
            </p:custDataLst>
          </p:nvPr>
        </p:nvSpPr>
        <p:spPr>
          <a:xfrm>
            <a:off x="1869440" y="3733820"/>
            <a:ext cx="675640" cy="508000"/>
          </a:xfrm>
          <a:prstGeom prst="rect">
            <a:avLst/>
          </a:prstGeom>
          <a:noFill/>
        </p:spPr>
        <p:txBody>
          <a:bodyPr vert="horz" wrap="square" rtlCol="0" anchor="ctr" anchorCtr="1">
            <a:noAutofit/>
          </a:bodyPr>
          <a:lstStyle/>
          <a:p>
            <a:r>
              <a:rPr lang="en-US" sz="1300" smtClean="0">
                <a:solidFill>
                  <a:schemeClr val="bg1"/>
                </a:solidFill>
                <a:latin typeface="Calibri"/>
              </a:rPr>
              <a:t>1865</a:t>
            </a:r>
            <a:endParaRPr lang="en-US" sz="1300">
              <a:solidFill>
                <a:schemeClr val="bg1"/>
              </a:solidFill>
              <a:latin typeface="Calibri"/>
            </a:endParaRPr>
          </a:p>
        </p:txBody>
      </p:sp>
      <p:cxnSp>
        <p:nvCxnSpPr>
          <p:cNvPr id="3919" name="pgshape"/>
          <p:cNvCxnSpPr/>
          <p:nvPr/>
        </p:nvCxnSpPr>
        <p:spPr>
          <a:xfrm>
            <a:off x="2545080" y="3886220"/>
            <a:ext cx="0" cy="203200"/>
          </a:xfrm>
          <a:prstGeom prst="line">
            <a:avLst/>
          </a:prstGeom>
          <a:ln w="12700">
            <a:solidFill>
              <a:schemeClr val="l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20" name="pgshape"/>
          <p:cNvSpPr txBox="1"/>
          <p:nvPr>
            <p:custDataLst>
              <p:tags r:id="rId5"/>
            </p:custDataLst>
          </p:nvPr>
        </p:nvSpPr>
        <p:spPr>
          <a:xfrm>
            <a:off x="2545080" y="3733820"/>
            <a:ext cx="675640" cy="508000"/>
          </a:xfrm>
          <a:prstGeom prst="rect">
            <a:avLst/>
          </a:prstGeom>
          <a:noFill/>
        </p:spPr>
        <p:txBody>
          <a:bodyPr vert="horz" wrap="square" rtlCol="0" anchor="ctr" anchorCtr="1">
            <a:noAutofit/>
          </a:bodyPr>
          <a:lstStyle/>
          <a:p>
            <a:r>
              <a:rPr lang="en-US" sz="1300" smtClean="0">
                <a:solidFill>
                  <a:schemeClr val="bg1"/>
                </a:solidFill>
                <a:latin typeface="Calibri"/>
              </a:rPr>
              <a:t>1880</a:t>
            </a:r>
            <a:endParaRPr lang="en-US" sz="1300">
              <a:solidFill>
                <a:schemeClr val="bg1"/>
              </a:solidFill>
              <a:latin typeface="Calibri"/>
            </a:endParaRPr>
          </a:p>
        </p:txBody>
      </p:sp>
      <p:cxnSp>
        <p:nvCxnSpPr>
          <p:cNvPr id="3922" name="pgshape"/>
          <p:cNvCxnSpPr/>
          <p:nvPr/>
        </p:nvCxnSpPr>
        <p:spPr>
          <a:xfrm>
            <a:off x="3220720" y="3886220"/>
            <a:ext cx="0" cy="203200"/>
          </a:xfrm>
          <a:prstGeom prst="line">
            <a:avLst/>
          </a:prstGeom>
          <a:ln w="12700">
            <a:solidFill>
              <a:schemeClr val="l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23" name="pgshape"/>
          <p:cNvSpPr txBox="1"/>
          <p:nvPr>
            <p:custDataLst>
              <p:tags r:id="rId6"/>
            </p:custDataLst>
          </p:nvPr>
        </p:nvSpPr>
        <p:spPr>
          <a:xfrm>
            <a:off x="3220720" y="3733820"/>
            <a:ext cx="675640" cy="508000"/>
          </a:xfrm>
          <a:prstGeom prst="rect">
            <a:avLst/>
          </a:prstGeom>
          <a:noFill/>
        </p:spPr>
        <p:txBody>
          <a:bodyPr vert="horz" wrap="square" rtlCol="0" anchor="ctr" anchorCtr="1">
            <a:noAutofit/>
          </a:bodyPr>
          <a:lstStyle/>
          <a:p>
            <a:r>
              <a:rPr lang="en-US" sz="1300" smtClean="0">
                <a:solidFill>
                  <a:schemeClr val="bg1"/>
                </a:solidFill>
                <a:latin typeface="Calibri"/>
              </a:rPr>
              <a:t>1895</a:t>
            </a:r>
            <a:endParaRPr lang="en-US" sz="1300">
              <a:solidFill>
                <a:schemeClr val="bg1"/>
              </a:solidFill>
              <a:latin typeface="Calibri"/>
            </a:endParaRPr>
          </a:p>
        </p:txBody>
      </p:sp>
      <p:cxnSp>
        <p:nvCxnSpPr>
          <p:cNvPr id="3925" name="pgshape"/>
          <p:cNvCxnSpPr/>
          <p:nvPr/>
        </p:nvCxnSpPr>
        <p:spPr>
          <a:xfrm>
            <a:off x="3896360" y="3886220"/>
            <a:ext cx="0" cy="203200"/>
          </a:xfrm>
          <a:prstGeom prst="line">
            <a:avLst/>
          </a:prstGeom>
          <a:ln w="12700">
            <a:solidFill>
              <a:schemeClr val="l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26" name="pgshape"/>
          <p:cNvSpPr txBox="1"/>
          <p:nvPr>
            <p:custDataLst>
              <p:tags r:id="rId7"/>
            </p:custDataLst>
          </p:nvPr>
        </p:nvSpPr>
        <p:spPr>
          <a:xfrm>
            <a:off x="3896360" y="3733820"/>
            <a:ext cx="675640" cy="508000"/>
          </a:xfrm>
          <a:prstGeom prst="rect">
            <a:avLst/>
          </a:prstGeom>
          <a:noFill/>
        </p:spPr>
        <p:txBody>
          <a:bodyPr vert="horz" wrap="square" rtlCol="0" anchor="ctr" anchorCtr="1">
            <a:noAutofit/>
          </a:bodyPr>
          <a:lstStyle/>
          <a:p>
            <a:r>
              <a:rPr lang="en-US" sz="1300" smtClean="0">
                <a:solidFill>
                  <a:schemeClr val="bg1"/>
                </a:solidFill>
                <a:latin typeface="Calibri"/>
              </a:rPr>
              <a:t>1910</a:t>
            </a:r>
            <a:endParaRPr lang="en-US" sz="1300">
              <a:solidFill>
                <a:schemeClr val="bg1"/>
              </a:solidFill>
              <a:latin typeface="Calibri"/>
            </a:endParaRPr>
          </a:p>
        </p:txBody>
      </p:sp>
      <p:cxnSp>
        <p:nvCxnSpPr>
          <p:cNvPr id="3928" name="pgshape"/>
          <p:cNvCxnSpPr/>
          <p:nvPr/>
        </p:nvCxnSpPr>
        <p:spPr>
          <a:xfrm>
            <a:off x="4572000" y="3886220"/>
            <a:ext cx="0" cy="203200"/>
          </a:xfrm>
          <a:prstGeom prst="line">
            <a:avLst/>
          </a:prstGeom>
          <a:ln w="12700">
            <a:solidFill>
              <a:schemeClr val="l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29" name="pgshape"/>
          <p:cNvSpPr txBox="1"/>
          <p:nvPr>
            <p:custDataLst>
              <p:tags r:id="rId8"/>
            </p:custDataLst>
          </p:nvPr>
        </p:nvSpPr>
        <p:spPr>
          <a:xfrm>
            <a:off x="4572000" y="3733820"/>
            <a:ext cx="675640" cy="508000"/>
          </a:xfrm>
          <a:prstGeom prst="rect">
            <a:avLst/>
          </a:prstGeom>
          <a:noFill/>
        </p:spPr>
        <p:txBody>
          <a:bodyPr vert="horz" wrap="square" rtlCol="0" anchor="ctr" anchorCtr="1">
            <a:noAutofit/>
          </a:bodyPr>
          <a:lstStyle/>
          <a:p>
            <a:r>
              <a:rPr lang="en-US" sz="1300" smtClean="0">
                <a:solidFill>
                  <a:schemeClr val="bg1"/>
                </a:solidFill>
                <a:latin typeface="Calibri"/>
              </a:rPr>
              <a:t>1925</a:t>
            </a:r>
            <a:endParaRPr lang="en-US" sz="1300">
              <a:solidFill>
                <a:schemeClr val="bg1"/>
              </a:solidFill>
              <a:latin typeface="Calibri"/>
            </a:endParaRPr>
          </a:p>
        </p:txBody>
      </p:sp>
      <p:cxnSp>
        <p:nvCxnSpPr>
          <p:cNvPr id="3931" name="pgshape"/>
          <p:cNvCxnSpPr/>
          <p:nvPr/>
        </p:nvCxnSpPr>
        <p:spPr>
          <a:xfrm>
            <a:off x="5247640" y="3886220"/>
            <a:ext cx="0" cy="203200"/>
          </a:xfrm>
          <a:prstGeom prst="line">
            <a:avLst/>
          </a:prstGeom>
          <a:ln w="12700">
            <a:solidFill>
              <a:schemeClr val="l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32" name="pgshape"/>
          <p:cNvSpPr txBox="1"/>
          <p:nvPr>
            <p:custDataLst>
              <p:tags r:id="rId9"/>
            </p:custDataLst>
          </p:nvPr>
        </p:nvSpPr>
        <p:spPr>
          <a:xfrm>
            <a:off x="5247640" y="3733820"/>
            <a:ext cx="675640" cy="508000"/>
          </a:xfrm>
          <a:prstGeom prst="rect">
            <a:avLst/>
          </a:prstGeom>
          <a:noFill/>
        </p:spPr>
        <p:txBody>
          <a:bodyPr vert="horz" wrap="square" rtlCol="0" anchor="ctr" anchorCtr="1">
            <a:noAutofit/>
          </a:bodyPr>
          <a:lstStyle/>
          <a:p>
            <a:r>
              <a:rPr lang="en-US" sz="1300" smtClean="0">
                <a:solidFill>
                  <a:schemeClr val="bg1"/>
                </a:solidFill>
                <a:latin typeface="Calibri"/>
              </a:rPr>
              <a:t>1940</a:t>
            </a:r>
            <a:endParaRPr lang="en-US" sz="1300">
              <a:solidFill>
                <a:schemeClr val="bg1"/>
              </a:solidFill>
              <a:latin typeface="Calibri"/>
            </a:endParaRPr>
          </a:p>
        </p:txBody>
      </p:sp>
      <p:cxnSp>
        <p:nvCxnSpPr>
          <p:cNvPr id="3934" name="pgshape"/>
          <p:cNvCxnSpPr/>
          <p:nvPr/>
        </p:nvCxnSpPr>
        <p:spPr>
          <a:xfrm>
            <a:off x="5923280" y="3886220"/>
            <a:ext cx="0" cy="203200"/>
          </a:xfrm>
          <a:prstGeom prst="line">
            <a:avLst/>
          </a:prstGeom>
          <a:ln w="12700">
            <a:solidFill>
              <a:schemeClr val="l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35" name="pgshape"/>
          <p:cNvSpPr txBox="1"/>
          <p:nvPr>
            <p:custDataLst>
              <p:tags r:id="rId10"/>
            </p:custDataLst>
          </p:nvPr>
        </p:nvSpPr>
        <p:spPr>
          <a:xfrm>
            <a:off x="5923280" y="3733820"/>
            <a:ext cx="675640" cy="508000"/>
          </a:xfrm>
          <a:prstGeom prst="rect">
            <a:avLst/>
          </a:prstGeom>
          <a:noFill/>
        </p:spPr>
        <p:txBody>
          <a:bodyPr vert="horz" wrap="square" rtlCol="0" anchor="ctr" anchorCtr="1">
            <a:noAutofit/>
          </a:bodyPr>
          <a:lstStyle/>
          <a:p>
            <a:r>
              <a:rPr lang="en-US" sz="1300" smtClean="0">
                <a:solidFill>
                  <a:schemeClr val="bg1"/>
                </a:solidFill>
                <a:latin typeface="Calibri"/>
              </a:rPr>
              <a:t>1955</a:t>
            </a:r>
            <a:endParaRPr lang="en-US" sz="1300">
              <a:solidFill>
                <a:schemeClr val="bg1"/>
              </a:solidFill>
              <a:latin typeface="Calibri"/>
            </a:endParaRPr>
          </a:p>
        </p:txBody>
      </p:sp>
      <p:cxnSp>
        <p:nvCxnSpPr>
          <p:cNvPr id="3937" name="pgshape"/>
          <p:cNvCxnSpPr/>
          <p:nvPr/>
        </p:nvCxnSpPr>
        <p:spPr>
          <a:xfrm>
            <a:off x="6598920" y="3886220"/>
            <a:ext cx="0" cy="203200"/>
          </a:xfrm>
          <a:prstGeom prst="line">
            <a:avLst/>
          </a:prstGeom>
          <a:ln w="12700">
            <a:solidFill>
              <a:schemeClr val="l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38" name="pgshape"/>
          <p:cNvSpPr txBox="1"/>
          <p:nvPr>
            <p:custDataLst>
              <p:tags r:id="rId11"/>
            </p:custDataLst>
          </p:nvPr>
        </p:nvSpPr>
        <p:spPr>
          <a:xfrm>
            <a:off x="6598920" y="3733820"/>
            <a:ext cx="675640" cy="508000"/>
          </a:xfrm>
          <a:prstGeom prst="rect">
            <a:avLst/>
          </a:prstGeom>
          <a:noFill/>
        </p:spPr>
        <p:txBody>
          <a:bodyPr vert="horz" wrap="square" rtlCol="0" anchor="ctr" anchorCtr="1">
            <a:noAutofit/>
          </a:bodyPr>
          <a:lstStyle/>
          <a:p>
            <a:r>
              <a:rPr lang="en-US" sz="1300" smtClean="0">
                <a:solidFill>
                  <a:schemeClr val="bg1"/>
                </a:solidFill>
                <a:latin typeface="Calibri"/>
              </a:rPr>
              <a:t>1970</a:t>
            </a:r>
            <a:endParaRPr lang="en-US" sz="1300">
              <a:solidFill>
                <a:schemeClr val="bg1"/>
              </a:solidFill>
              <a:latin typeface="Calibri"/>
            </a:endParaRPr>
          </a:p>
        </p:txBody>
      </p:sp>
      <p:cxnSp>
        <p:nvCxnSpPr>
          <p:cNvPr id="3940" name="pgshape"/>
          <p:cNvCxnSpPr/>
          <p:nvPr/>
        </p:nvCxnSpPr>
        <p:spPr>
          <a:xfrm>
            <a:off x="7274560" y="3886220"/>
            <a:ext cx="0" cy="203200"/>
          </a:xfrm>
          <a:prstGeom prst="line">
            <a:avLst/>
          </a:prstGeom>
          <a:ln w="12700">
            <a:solidFill>
              <a:schemeClr val="l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1" name="pgshape"/>
          <p:cNvSpPr txBox="1"/>
          <p:nvPr>
            <p:custDataLst>
              <p:tags r:id="rId12"/>
            </p:custDataLst>
          </p:nvPr>
        </p:nvSpPr>
        <p:spPr>
          <a:xfrm>
            <a:off x="7274560" y="3733820"/>
            <a:ext cx="675640" cy="508000"/>
          </a:xfrm>
          <a:prstGeom prst="rect">
            <a:avLst/>
          </a:prstGeom>
          <a:noFill/>
        </p:spPr>
        <p:txBody>
          <a:bodyPr vert="horz" wrap="square" rtlCol="0" anchor="ctr" anchorCtr="1">
            <a:noAutofit/>
          </a:bodyPr>
          <a:lstStyle/>
          <a:p>
            <a:r>
              <a:rPr lang="en-US" sz="1300" smtClean="0">
                <a:solidFill>
                  <a:schemeClr val="bg1"/>
                </a:solidFill>
                <a:latin typeface="Calibri"/>
              </a:rPr>
              <a:t>1985</a:t>
            </a:r>
            <a:endParaRPr lang="en-US" sz="130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3943" name="milestoneshape"/>
          <p:cNvSpPr/>
          <p:nvPr/>
        </p:nvSpPr>
        <p:spPr>
          <a:xfrm>
            <a:off x="7758700" y="3543320"/>
            <a:ext cx="254000" cy="279400"/>
          </a:xfrm>
          <a:prstGeom prst="flowChartMerg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4" name="milestoneshape"/>
          <p:cNvSpPr txBox="1"/>
          <p:nvPr>
            <p:custDataLst>
              <p:tags r:id="rId13"/>
            </p:custDataLst>
          </p:nvPr>
        </p:nvSpPr>
        <p:spPr>
          <a:xfrm>
            <a:off x="7010670" y="1408967"/>
            <a:ext cx="1750060" cy="496033"/>
          </a:xfrm>
          <a:prstGeom prst="rect">
            <a:avLst/>
          </a:prstGeom>
          <a:noFill/>
        </p:spPr>
        <p:txBody>
          <a:bodyPr vert="horz" wrap="square" lIns="88900" tIns="44450" rIns="88900" bIns="4445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Pol Pot died, evading prosecution for the deaths of 2 million Cambodians.</a:t>
            </a:r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45" name="milestoneshape"/>
          <p:cNvSpPr txBox="1"/>
          <p:nvPr>
            <p:custDataLst>
              <p:tags r:id="rId14"/>
            </p:custDataLst>
          </p:nvPr>
        </p:nvSpPr>
        <p:spPr>
          <a:xfrm>
            <a:off x="7187200" y="1870075"/>
            <a:ext cx="1397000" cy="228600"/>
          </a:xfrm>
          <a:prstGeom prst="rect">
            <a:avLst/>
          </a:prstGeom>
          <a:noFill/>
        </p:spPr>
        <p:txBody>
          <a:bodyPr vert="horz" wrap="none" lIns="88900" tIns="1270" rIns="88900" bIns="44450" rtlCol="0" anchorCtr="1">
            <a:noAutofit/>
          </a:bodyPr>
          <a:lstStyle/>
          <a:p>
            <a:r>
              <a:rPr lang="en-US" sz="1000" smtClean="0">
                <a:solidFill>
                  <a:schemeClr val="tx2"/>
                </a:solidFill>
              </a:rPr>
              <a:t>4/15/1998</a:t>
            </a:r>
            <a:endParaRPr lang="en-US" sz="1000">
              <a:solidFill>
                <a:schemeClr val="tx2"/>
              </a:solidFill>
            </a:endParaRPr>
          </a:p>
        </p:txBody>
      </p:sp>
      <p:cxnSp>
        <p:nvCxnSpPr>
          <p:cNvPr id="3946" name="milestoneshape"/>
          <p:cNvCxnSpPr>
            <a:stCxn id="3943" idx="0"/>
            <a:endCxn id="3945" idx="2"/>
          </p:cNvCxnSpPr>
          <p:nvPr/>
        </p:nvCxnSpPr>
        <p:spPr>
          <a:xfrm flipV="1">
            <a:off x="7885700" y="2098675"/>
            <a:ext cx="0" cy="1444645"/>
          </a:xfrm>
          <a:prstGeom prst="straightConnector1">
            <a:avLst/>
          </a:prstGeom>
          <a:ln w="15875">
            <a:solidFill>
              <a:srgbClr val="0072B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47" name="milestoneshape"/>
          <p:cNvSpPr/>
          <p:nvPr/>
        </p:nvSpPr>
        <p:spPr>
          <a:xfrm rot="10800000">
            <a:off x="7578524" y="4152920"/>
            <a:ext cx="254000" cy="279400"/>
          </a:xfrm>
          <a:prstGeom prst="flowChartMerg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8" name="milestoneshape"/>
          <p:cNvSpPr txBox="1"/>
          <p:nvPr>
            <p:custDataLst>
              <p:tags r:id="rId15"/>
            </p:custDataLst>
          </p:nvPr>
        </p:nvSpPr>
        <p:spPr>
          <a:xfrm>
            <a:off x="7007024" y="4616470"/>
            <a:ext cx="1397000" cy="496033"/>
          </a:xfrm>
          <a:prstGeom prst="rect">
            <a:avLst/>
          </a:prstGeom>
          <a:noFill/>
        </p:spPr>
        <p:txBody>
          <a:bodyPr vert="horz" wrap="square" lIns="88900" tIns="44450" rIns="88900" bIns="44450" rtlCol="0" anchor="t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World Trade Organization was established.</a:t>
            </a:r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49" name="milestoneshape"/>
          <p:cNvSpPr txBox="1"/>
          <p:nvPr>
            <p:custDataLst>
              <p:tags r:id="rId16"/>
            </p:custDataLst>
          </p:nvPr>
        </p:nvSpPr>
        <p:spPr>
          <a:xfrm>
            <a:off x="7007024" y="4457720"/>
            <a:ext cx="1397000" cy="228600"/>
          </a:xfrm>
          <a:prstGeom prst="rect">
            <a:avLst/>
          </a:prstGeom>
          <a:noFill/>
        </p:spPr>
        <p:txBody>
          <a:bodyPr vert="horz" wrap="none" lIns="88900" tIns="44450" rIns="88900" bIns="44450" rtlCol="0" anchor="ctr" anchorCtr="1">
            <a:noAutofit/>
          </a:bodyPr>
          <a:lstStyle/>
          <a:p>
            <a:r>
              <a:rPr lang="en-US" sz="1000" smtClean="0">
                <a:solidFill>
                  <a:schemeClr val="tx2"/>
                </a:solidFill>
              </a:rPr>
              <a:t>4/15/1994</a:t>
            </a:r>
            <a:endParaRPr lang="en-US" sz="1000">
              <a:solidFill>
                <a:schemeClr val="tx2"/>
              </a:solidFill>
            </a:endParaRPr>
          </a:p>
        </p:txBody>
      </p:sp>
      <p:sp>
        <p:nvSpPr>
          <p:cNvPr id="3951" name="milestoneshape"/>
          <p:cNvSpPr/>
          <p:nvPr/>
        </p:nvSpPr>
        <p:spPr>
          <a:xfrm>
            <a:off x="7488498" y="3543320"/>
            <a:ext cx="254000" cy="279400"/>
          </a:xfrm>
          <a:prstGeom prst="flowChartMerg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2" name="milestoneshape"/>
          <p:cNvSpPr txBox="1"/>
          <p:nvPr>
            <p:custDataLst>
              <p:tags r:id="rId17"/>
            </p:custDataLst>
          </p:nvPr>
        </p:nvSpPr>
        <p:spPr>
          <a:xfrm>
            <a:off x="7067586" y="2133600"/>
            <a:ext cx="1095825" cy="496033"/>
          </a:xfrm>
          <a:prstGeom prst="rect">
            <a:avLst/>
          </a:prstGeom>
          <a:noFill/>
        </p:spPr>
        <p:txBody>
          <a:bodyPr vert="horz" wrap="square" lIns="88900" tIns="44450" rIns="88900" bIns="4445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General Electric Company was organized.</a:t>
            </a:r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53" name="milestoneshape"/>
          <p:cNvSpPr txBox="1"/>
          <p:nvPr>
            <p:custDataLst>
              <p:tags r:id="rId18"/>
            </p:custDataLst>
          </p:nvPr>
        </p:nvSpPr>
        <p:spPr>
          <a:xfrm>
            <a:off x="6916998" y="2594708"/>
            <a:ext cx="1397000" cy="228600"/>
          </a:xfrm>
          <a:prstGeom prst="rect">
            <a:avLst/>
          </a:prstGeom>
          <a:noFill/>
        </p:spPr>
        <p:txBody>
          <a:bodyPr vert="horz" wrap="none" lIns="88900" tIns="1270" rIns="88900" bIns="44450" rtlCol="0" anchorCtr="1">
            <a:noAutofit/>
          </a:bodyPr>
          <a:lstStyle/>
          <a:p>
            <a:r>
              <a:rPr lang="en-US" sz="1000" smtClean="0">
                <a:solidFill>
                  <a:schemeClr val="tx2"/>
                </a:solidFill>
              </a:rPr>
              <a:t>4/15/1992</a:t>
            </a:r>
            <a:endParaRPr lang="en-US" sz="1000">
              <a:solidFill>
                <a:schemeClr val="tx2"/>
              </a:solidFill>
            </a:endParaRPr>
          </a:p>
        </p:txBody>
      </p:sp>
      <p:cxnSp>
        <p:nvCxnSpPr>
          <p:cNvPr id="3954" name="milestoneshape"/>
          <p:cNvCxnSpPr>
            <a:stCxn id="3951" idx="0"/>
            <a:endCxn id="3953" idx="2"/>
          </p:cNvCxnSpPr>
          <p:nvPr/>
        </p:nvCxnSpPr>
        <p:spPr>
          <a:xfrm flipV="1">
            <a:off x="7615498" y="2823308"/>
            <a:ext cx="0" cy="720012"/>
          </a:xfrm>
          <a:prstGeom prst="straightConnector1">
            <a:avLst/>
          </a:prstGeom>
          <a:ln w="15875">
            <a:solidFill>
              <a:srgbClr val="0072B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5" name="milestoneshape"/>
          <p:cNvSpPr/>
          <p:nvPr/>
        </p:nvSpPr>
        <p:spPr>
          <a:xfrm rot="10800000">
            <a:off x="7353336" y="4152920"/>
            <a:ext cx="254000" cy="279400"/>
          </a:xfrm>
          <a:prstGeom prst="flowChartMerg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6" name="milestoneshape"/>
          <p:cNvSpPr txBox="1"/>
          <p:nvPr>
            <p:custDataLst>
              <p:tags r:id="rId19"/>
            </p:custDataLst>
          </p:nvPr>
        </p:nvSpPr>
        <p:spPr>
          <a:xfrm>
            <a:off x="6601964" y="5650902"/>
            <a:ext cx="1756743" cy="631455"/>
          </a:xfrm>
          <a:prstGeom prst="rect">
            <a:avLst/>
          </a:prstGeom>
          <a:noFill/>
        </p:spPr>
        <p:txBody>
          <a:bodyPr vert="horz" wrap="square" lIns="88900" tIns="44450" rIns="88900" bIns="44450" rtlCol="0" anchor="t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Chinese students launched democracy protests leading to Tienanmen Square massacre.</a:t>
            </a:r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57" name="milestoneshape"/>
          <p:cNvSpPr txBox="1"/>
          <p:nvPr>
            <p:custDataLst>
              <p:tags r:id="rId20"/>
            </p:custDataLst>
          </p:nvPr>
        </p:nvSpPr>
        <p:spPr>
          <a:xfrm>
            <a:off x="6781836" y="5492152"/>
            <a:ext cx="1397000" cy="228600"/>
          </a:xfrm>
          <a:prstGeom prst="rect">
            <a:avLst/>
          </a:prstGeom>
          <a:noFill/>
        </p:spPr>
        <p:txBody>
          <a:bodyPr vert="horz" wrap="none" lIns="88900" tIns="44450" rIns="88900" bIns="44450" rtlCol="0" anchor="ctr" anchorCtr="1">
            <a:noAutofit/>
          </a:bodyPr>
          <a:lstStyle/>
          <a:p>
            <a:r>
              <a:rPr lang="en-US" sz="1000" smtClean="0">
                <a:solidFill>
                  <a:schemeClr val="tx2"/>
                </a:solidFill>
              </a:rPr>
              <a:t>4/15/1989</a:t>
            </a:r>
            <a:endParaRPr lang="en-US" sz="1000">
              <a:solidFill>
                <a:schemeClr val="tx2"/>
              </a:solidFill>
            </a:endParaRPr>
          </a:p>
        </p:txBody>
      </p:sp>
      <p:cxnSp>
        <p:nvCxnSpPr>
          <p:cNvPr id="3958" name="milestoneshape"/>
          <p:cNvCxnSpPr>
            <a:stCxn id="3955" idx="0"/>
            <a:endCxn id="3957" idx="0"/>
          </p:cNvCxnSpPr>
          <p:nvPr/>
        </p:nvCxnSpPr>
        <p:spPr>
          <a:xfrm>
            <a:off x="7480336" y="4432320"/>
            <a:ext cx="0" cy="1059832"/>
          </a:xfrm>
          <a:prstGeom prst="straightConnector1">
            <a:avLst/>
          </a:prstGeom>
          <a:ln w="15875">
            <a:solidFill>
              <a:srgbClr val="0072B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9" name="milestoneshape"/>
          <p:cNvSpPr/>
          <p:nvPr/>
        </p:nvSpPr>
        <p:spPr>
          <a:xfrm>
            <a:off x="7083010" y="3543320"/>
            <a:ext cx="254000" cy="279400"/>
          </a:xfrm>
          <a:prstGeom prst="flowChartMerg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0" name="milestoneshape"/>
          <p:cNvSpPr txBox="1"/>
          <p:nvPr>
            <p:custDataLst>
              <p:tags r:id="rId21"/>
            </p:custDataLst>
          </p:nvPr>
        </p:nvSpPr>
        <p:spPr>
          <a:xfrm>
            <a:off x="6680889" y="2850672"/>
            <a:ext cx="1058242" cy="496033"/>
          </a:xfrm>
          <a:prstGeom prst="rect">
            <a:avLst/>
          </a:prstGeom>
          <a:noFill/>
        </p:spPr>
        <p:txBody>
          <a:bodyPr vert="horz" wrap="square" lIns="88900" tIns="44450" rIns="88900" bIns="4445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Tokyo Disneyland opened.</a:t>
            </a:r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61" name="milestoneshape"/>
          <p:cNvSpPr txBox="1"/>
          <p:nvPr>
            <p:custDataLst>
              <p:tags r:id="rId22"/>
            </p:custDataLst>
          </p:nvPr>
        </p:nvSpPr>
        <p:spPr>
          <a:xfrm>
            <a:off x="6511510" y="3311780"/>
            <a:ext cx="1397000" cy="228600"/>
          </a:xfrm>
          <a:prstGeom prst="rect">
            <a:avLst/>
          </a:prstGeom>
          <a:noFill/>
        </p:spPr>
        <p:txBody>
          <a:bodyPr vert="horz" wrap="none" lIns="88900" tIns="1270" rIns="88900" bIns="44450" rtlCol="0" anchorCtr="1">
            <a:noAutofit/>
          </a:bodyPr>
          <a:lstStyle/>
          <a:p>
            <a:r>
              <a:rPr lang="en-US" sz="1000" smtClean="0">
                <a:solidFill>
                  <a:schemeClr val="tx2"/>
                </a:solidFill>
              </a:rPr>
              <a:t>4/15/1983</a:t>
            </a:r>
            <a:endParaRPr lang="en-US" sz="1000">
              <a:solidFill>
                <a:schemeClr val="tx2"/>
              </a:solidFill>
            </a:endParaRPr>
          </a:p>
        </p:txBody>
      </p:sp>
      <p:sp>
        <p:nvSpPr>
          <p:cNvPr id="3963" name="milestoneshape"/>
          <p:cNvSpPr/>
          <p:nvPr/>
        </p:nvSpPr>
        <p:spPr>
          <a:xfrm rot="10800000">
            <a:off x="5821781" y="4152920"/>
            <a:ext cx="254000" cy="279400"/>
          </a:xfrm>
          <a:prstGeom prst="flowChartMerg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4" name="milestoneshape"/>
          <p:cNvSpPr txBox="1"/>
          <p:nvPr>
            <p:custDataLst>
              <p:tags r:id="rId23"/>
            </p:custDataLst>
          </p:nvPr>
        </p:nvSpPr>
        <p:spPr>
          <a:xfrm>
            <a:off x="5250281" y="4616470"/>
            <a:ext cx="1397000" cy="496033"/>
          </a:xfrm>
          <a:prstGeom prst="rect">
            <a:avLst/>
          </a:prstGeom>
          <a:noFill/>
        </p:spPr>
        <p:txBody>
          <a:bodyPr vert="horz" wrap="square" lIns="88900" tIns="44450" rIns="88900" bIns="44450" rtlCol="0" anchor="t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Ray Kroc started the McDonald's restaurant chain.</a:t>
            </a:r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65" name="milestoneshape"/>
          <p:cNvSpPr txBox="1"/>
          <p:nvPr>
            <p:custDataLst>
              <p:tags r:id="rId24"/>
            </p:custDataLst>
          </p:nvPr>
        </p:nvSpPr>
        <p:spPr>
          <a:xfrm>
            <a:off x="5250281" y="4457720"/>
            <a:ext cx="1397000" cy="228600"/>
          </a:xfrm>
          <a:prstGeom prst="rect">
            <a:avLst/>
          </a:prstGeom>
          <a:noFill/>
        </p:spPr>
        <p:txBody>
          <a:bodyPr vert="horz" wrap="none" lIns="88900" tIns="44450" rIns="88900" bIns="44450" rtlCol="0" anchor="ctr" anchorCtr="1">
            <a:noAutofit/>
          </a:bodyPr>
          <a:lstStyle/>
          <a:p>
            <a:r>
              <a:rPr lang="en-US" sz="1000" smtClean="0">
                <a:solidFill>
                  <a:schemeClr val="tx2"/>
                </a:solidFill>
              </a:rPr>
              <a:t>4/15/1955</a:t>
            </a:r>
            <a:endParaRPr lang="en-US" sz="1000">
              <a:solidFill>
                <a:schemeClr val="tx2"/>
              </a:solidFill>
            </a:endParaRPr>
          </a:p>
        </p:txBody>
      </p:sp>
      <p:sp>
        <p:nvSpPr>
          <p:cNvPr id="3967" name="milestoneshape"/>
          <p:cNvSpPr/>
          <p:nvPr/>
        </p:nvSpPr>
        <p:spPr>
          <a:xfrm rot="10800000">
            <a:off x="5686742" y="4152920"/>
            <a:ext cx="254000" cy="279400"/>
          </a:xfrm>
          <a:prstGeom prst="flowChartMerg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8" name="milestoneshape"/>
          <p:cNvSpPr txBox="1"/>
          <p:nvPr>
            <p:custDataLst>
              <p:tags r:id="rId25"/>
            </p:custDataLst>
          </p:nvPr>
        </p:nvSpPr>
        <p:spPr>
          <a:xfrm>
            <a:off x="4945012" y="5334000"/>
            <a:ext cx="1737460" cy="360612"/>
          </a:xfrm>
          <a:prstGeom prst="rect">
            <a:avLst/>
          </a:prstGeom>
          <a:noFill/>
        </p:spPr>
        <p:txBody>
          <a:bodyPr vert="horz" wrap="square" lIns="88900" tIns="44450" rIns="88900" bIns="44450" rtlCol="0" anchor="t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first B-52 prototype was tested in the air.</a:t>
            </a:r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69" name="milestoneshape"/>
          <p:cNvSpPr txBox="1"/>
          <p:nvPr>
            <p:custDataLst>
              <p:tags r:id="rId26"/>
            </p:custDataLst>
          </p:nvPr>
        </p:nvSpPr>
        <p:spPr>
          <a:xfrm>
            <a:off x="5115242" y="5175250"/>
            <a:ext cx="1397000" cy="228600"/>
          </a:xfrm>
          <a:prstGeom prst="rect">
            <a:avLst/>
          </a:prstGeom>
          <a:noFill/>
        </p:spPr>
        <p:txBody>
          <a:bodyPr vert="horz" wrap="none" lIns="88900" tIns="44450" rIns="88900" bIns="44450" rtlCol="0" anchor="ctr" anchorCtr="1">
            <a:noAutofit/>
          </a:bodyPr>
          <a:lstStyle/>
          <a:p>
            <a:r>
              <a:rPr lang="en-US" sz="1000" smtClean="0">
                <a:solidFill>
                  <a:schemeClr val="tx2"/>
                </a:solidFill>
              </a:rPr>
              <a:t>4/15/1952</a:t>
            </a:r>
            <a:endParaRPr lang="en-US" sz="1000">
              <a:solidFill>
                <a:schemeClr val="tx2"/>
              </a:solidFill>
            </a:endParaRPr>
          </a:p>
        </p:txBody>
      </p:sp>
      <p:cxnSp>
        <p:nvCxnSpPr>
          <p:cNvPr id="3970" name="milestoneshape"/>
          <p:cNvCxnSpPr>
            <a:stCxn id="3967" idx="0"/>
            <a:endCxn id="3969" idx="0"/>
          </p:cNvCxnSpPr>
          <p:nvPr/>
        </p:nvCxnSpPr>
        <p:spPr>
          <a:xfrm>
            <a:off x="5813742" y="4432320"/>
            <a:ext cx="0" cy="742930"/>
          </a:xfrm>
          <a:prstGeom prst="straightConnector1">
            <a:avLst/>
          </a:prstGeom>
          <a:ln w="15875">
            <a:solidFill>
              <a:srgbClr val="0072B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71" name="milestoneshape"/>
          <p:cNvSpPr/>
          <p:nvPr/>
        </p:nvSpPr>
        <p:spPr>
          <a:xfrm>
            <a:off x="5686742" y="3543320"/>
            <a:ext cx="254000" cy="279400"/>
          </a:xfrm>
          <a:prstGeom prst="flowChartMerg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2" name="milestoneshape"/>
          <p:cNvSpPr txBox="1"/>
          <p:nvPr>
            <p:custDataLst>
              <p:tags r:id="rId27"/>
            </p:custDataLst>
          </p:nvPr>
        </p:nvSpPr>
        <p:spPr>
          <a:xfrm>
            <a:off x="4822776" y="1642443"/>
            <a:ext cx="1981932" cy="360612"/>
          </a:xfrm>
          <a:prstGeom prst="rect">
            <a:avLst/>
          </a:prstGeom>
          <a:noFill/>
        </p:spPr>
        <p:txBody>
          <a:bodyPr vert="horz" wrap="square" lIns="88900" tIns="44450" rIns="88900" bIns="4445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U.S. President Harry Truman signed l Japanese peace treaty.</a:t>
            </a:r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73" name="milestoneshape"/>
          <p:cNvSpPr txBox="1"/>
          <p:nvPr>
            <p:custDataLst>
              <p:tags r:id="rId28"/>
            </p:custDataLst>
          </p:nvPr>
        </p:nvSpPr>
        <p:spPr>
          <a:xfrm>
            <a:off x="5115242" y="1968130"/>
            <a:ext cx="1397000" cy="228600"/>
          </a:xfrm>
          <a:prstGeom prst="rect">
            <a:avLst/>
          </a:prstGeom>
          <a:noFill/>
        </p:spPr>
        <p:txBody>
          <a:bodyPr vert="horz" wrap="none" lIns="88900" tIns="1270" rIns="88900" bIns="44450" rtlCol="0" anchorCtr="1">
            <a:noAutofit/>
          </a:bodyPr>
          <a:lstStyle/>
          <a:p>
            <a:r>
              <a:rPr lang="en-US" sz="1000" smtClean="0">
                <a:solidFill>
                  <a:schemeClr val="tx2"/>
                </a:solidFill>
              </a:rPr>
              <a:t>4/15/1952</a:t>
            </a:r>
            <a:endParaRPr lang="en-US" sz="1000">
              <a:solidFill>
                <a:schemeClr val="tx2"/>
              </a:solidFill>
            </a:endParaRPr>
          </a:p>
        </p:txBody>
      </p:sp>
      <p:cxnSp>
        <p:nvCxnSpPr>
          <p:cNvPr id="3974" name="milestoneshape"/>
          <p:cNvCxnSpPr>
            <a:stCxn id="3971" idx="0"/>
            <a:endCxn id="3973" idx="2"/>
          </p:cNvCxnSpPr>
          <p:nvPr/>
        </p:nvCxnSpPr>
        <p:spPr>
          <a:xfrm flipV="1">
            <a:off x="5813742" y="2196730"/>
            <a:ext cx="0" cy="1346590"/>
          </a:xfrm>
          <a:prstGeom prst="straightConnector1">
            <a:avLst/>
          </a:prstGeom>
          <a:ln w="15875">
            <a:solidFill>
              <a:srgbClr val="0072B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75" name="milestoneshape"/>
          <p:cNvSpPr/>
          <p:nvPr/>
        </p:nvSpPr>
        <p:spPr>
          <a:xfrm rot="10800000">
            <a:off x="5371404" y="4152920"/>
            <a:ext cx="254000" cy="279400"/>
          </a:xfrm>
          <a:prstGeom prst="flowChartMerg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6" name="milestoneshape"/>
          <p:cNvSpPr txBox="1"/>
          <p:nvPr>
            <p:custDataLst>
              <p:tags r:id="rId29"/>
            </p:custDataLst>
          </p:nvPr>
        </p:nvSpPr>
        <p:spPr>
          <a:xfrm>
            <a:off x="4799904" y="5997945"/>
            <a:ext cx="1397000" cy="631455"/>
          </a:xfrm>
          <a:prstGeom prst="rect">
            <a:avLst/>
          </a:prstGeom>
          <a:noFill/>
        </p:spPr>
        <p:txBody>
          <a:bodyPr vert="horz" wrap="square" lIns="88900" tIns="44450" rIns="88900" bIns="44450" rtlCol="0" anchor="t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British and Canadian troops liberated concentration camp Bergen-Belsen.</a:t>
            </a:r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77" name="milestoneshape"/>
          <p:cNvSpPr txBox="1"/>
          <p:nvPr>
            <p:custDataLst>
              <p:tags r:id="rId30"/>
            </p:custDataLst>
          </p:nvPr>
        </p:nvSpPr>
        <p:spPr>
          <a:xfrm>
            <a:off x="4799904" y="5839195"/>
            <a:ext cx="1397000" cy="228600"/>
          </a:xfrm>
          <a:prstGeom prst="rect">
            <a:avLst/>
          </a:prstGeom>
          <a:noFill/>
        </p:spPr>
        <p:txBody>
          <a:bodyPr vert="horz" wrap="none" lIns="88900" tIns="44450" rIns="88900" bIns="44450" rtlCol="0" anchor="ctr" anchorCtr="1">
            <a:noAutofit/>
          </a:bodyPr>
          <a:lstStyle/>
          <a:p>
            <a:r>
              <a:rPr lang="en-US" sz="1000" smtClean="0">
                <a:solidFill>
                  <a:schemeClr val="tx2"/>
                </a:solidFill>
              </a:rPr>
              <a:t>4/15/1945</a:t>
            </a:r>
            <a:endParaRPr lang="en-US" sz="1000">
              <a:solidFill>
                <a:schemeClr val="tx2"/>
              </a:solidFill>
            </a:endParaRPr>
          </a:p>
        </p:txBody>
      </p:sp>
      <p:cxnSp>
        <p:nvCxnSpPr>
          <p:cNvPr id="3978" name="milestoneshape"/>
          <p:cNvCxnSpPr>
            <a:stCxn id="3975" idx="0"/>
            <a:endCxn id="3977" idx="0"/>
          </p:cNvCxnSpPr>
          <p:nvPr/>
        </p:nvCxnSpPr>
        <p:spPr>
          <a:xfrm>
            <a:off x="5498404" y="4432320"/>
            <a:ext cx="0" cy="1406875"/>
          </a:xfrm>
          <a:prstGeom prst="straightConnector1">
            <a:avLst/>
          </a:prstGeom>
          <a:ln w="15875">
            <a:solidFill>
              <a:srgbClr val="0072B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79" name="milestoneshape"/>
          <p:cNvSpPr/>
          <p:nvPr/>
        </p:nvSpPr>
        <p:spPr>
          <a:xfrm>
            <a:off x="5146215" y="3543320"/>
            <a:ext cx="254000" cy="279400"/>
          </a:xfrm>
          <a:prstGeom prst="flowChartMerg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0" name="milestoneshape"/>
          <p:cNvSpPr txBox="1"/>
          <p:nvPr>
            <p:custDataLst>
              <p:tags r:id="rId31"/>
            </p:custDataLst>
          </p:nvPr>
        </p:nvSpPr>
        <p:spPr>
          <a:xfrm>
            <a:off x="4574715" y="2399567"/>
            <a:ext cx="1397000" cy="496033"/>
          </a:xfrm>
          <a:prstGeom prst="rect">
            <a:avLst/>
          </a:prstGeom>
          <a:noFill/>
        </p:spPr>
        <p:txBody>
          <a:bodyPr vert="horz" wrap="square" lIns="88900" tIns="44450" rIns="88900" bIns="4445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French and British troops landed at Narvik, Norway.</a:t>
            </a:r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81" name="milestoneshape"/>
          <p:cNvSpPr txBox="1"/>
          <p:nvPr>
            <p:custDataLst>
              <p:tags r:id="rId32"/>
            </p:custDataLst>
          </p:nvPr>
        </p:nvSpPr>
        <p:spPr>
          <a:xfrm>
            <a:off x="4574715" y="2860675"/>
            <a:ext cx="1397000" cy="228600"/>
          </a:xfrm>
          <a:prstGeom prst="rect">
            <a:avLst/>
          </a:prstGeom>
          <a:noFill/>
        </p:spPr>
        <p:txBody>
          <a:bodyPr vert="horz" wrap="none" lIns="88900" tIns="1270" rIns="88900" bIns="44450" rtlCol="0" anchorCtr="1">
            <a:noAutofit/>
          </a:bodyPr>
          <a:lstStyle/>
          <a:p>
            <a:r>
              <a:rPr lang="en-US" sz="1000" smtClean="0">
                <a:solidFill>
                  <a:schemeClr val="tx2"/>
                </a:solidFill>
              </a:rPr>
              <a:t>4/15/1940</a:t>
            </a:r>
            <a:endParaRPr lang="en-US" sz="1000">
              <a:solidFill>
                <a:schemeClr val="tx2"/>
              </a:solidFill>
            </a:endParaRPr>
          </a:p>
        </p:txBody>
      </p:sp>
      <p:cxnSp>
        <p:nvCxnSpPr>
          <p:cNvPr id="3982" name="milestoneshape"/>
          <p:cNvCxnSpPr>
            <a:stCxn id="3979" idx="0"/>
            <a:endCxn id="3981" idx="2"/>
          </p:cNvCxnSpPr>
          <p:nvPr/>
        </p:nvCxnSpPr>
        <p:spPr>
          <a:xfrm flipV="1">
            <a:off x="5273215" y="3089275"/>
            <a:ext cx="0" cy="454045"/>
          </a:xfrm>
          <a:prstGeom prst="straightConnector1">
            <a:avLst/>
          </a:prstGeom>
          <a:ln w="15875">
            <a:solidFill>
              <a:srgbClr val="0072B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83" name="milestoneshape"/>
          <p:cNvSpPr/>
          <p:nvPr/>
        </p:nvSpPr>
        <p:spPr>
          <a:xfrm rot="10800000">
            <a:off x="4380376" y="4152920"/>
            <a:ext cx="254000" cy="279400"/>
          </a:xfrm>
          <a:prstGeom prst="flowChartMerg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4" name="milestoneshape"/>
          <p:cNvSpPr txBox="1"/>
          <p:nvPr>
            <p:custDataLst>
              <p:tags r:id="rId33"/>
            </p:custDataLst>
          </p:nvPr>
        </p:nvSpPr>
        <p:spPr>
          <a:xfrm>
            <a:off x="3808876" y="4616470"/>
            <a:ext cx="1397000" cy="496033"/>
          </a:xfrm>
          <a:prstGeom prst="rect">
            <a:avLst/>
          </a:prstGeom>
          <a:noFill/>
        </p:spPr>
        <p:txBody>
          <a:bodyPr vert="horz" wrap="square" lIns="88900" tIns="44450" rIns="88900" bIns="44450" rtlCol="0" anchor="t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Insulin became available for diabetics.</a:t>
            </a:r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85" name="milestoneshape"/>
          <p:cNvSpPr txBox="1"/>
          <p:nvPr>
            <p:custDataLst>
              <p:tags r:id="rId34"/>
            </p:custDataLst>
          </p:nvPr>
        </p:nvSpPr>
        <p:spPr>
          <a:xfrm>
            <a:off x="3808876" y="4457720"/>
            <a:ext cx="1397000" cy="228600"/>
          </a:xfrm>
          <a:prstGeom prst="rect">
            <a:avLst/>
          </a:prstGeom>
          <a:noFill/>
        </p:spPr>
        <p:txBody>
          <a:bodyPr vert="horz" wrap="none" lIns="88900" tIns="44450" rIns="88900" bIns="44450" rtlCol="0" anchor="ctr" anchorCtr="1">
            <a:noAutofit/>
          </a:bodyPr>
          <a:lstStyle/>
          <a:p>
            <a:r>
              <a:rPr lang="en-US" sz="1000" smtClean="0">
                <a:solidFill>
                  <a:schemeClr val="tx2"/>
                </a:solidFill>
              </a:rPr>
              <a:t>4/15/1923</a:t>
            </a:r>
            <a:endParaRPr lang="en-US" sz="1000">
              <a:solidFill>
                <a:schemeClr val="tx2"/>
              </a:solidFill>
            </a:endParaRPr>
          </a:p>
        </p:txBody>
      </p:sp>
      <p:sp>
        <p:nvSpPr>
          <p:cNvPr id="3987" name="milestoneshape"/>
          <p:cNvSpPr/>
          <p:nvPr/>
        </p:nvSpPr>
        <p:spPr>
          <a:xfrm>
            <a:off x="3884986" y="3543320"/>
            <a:ext cx="254000" cy="279400"/>
          </a:xfrm>
          <a:prstGeom prst="flowChartMerg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8" name="milestoneshape"/>
          <p:cNvSpPr txBox="1"/>
          <p:nvPr>
            <p:custDataLst>
              <p:tags r:id="rId35"/>
            </p:custDataLst>
          </p:nvPr>
        </p:nvSpPr>
        <p:spPr>
          <a:xfrm>
            <a:off x="3213819" y="3153030"/>
            <a:ext cx="1596334" cy="228600"/>
          </a:xfrm>
          <a:prstGeom prst="rect">
            <a:avLst/>
          </a:prstGeom>
          <a:noFill/>
        </p:spPr>
        <p:txBody>
          <a:bodyPr vert="horz" wrap="square" lIns="88900" tIns="44450" rIns="88900" bIns="4445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Titanic sank at 2:27 a.m.</a:t>
            </a:r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89" name="milestoneshape"/>
          <p:cNvSpPr txBox="1"/>
          <p:nvPr>
            <p:custDataLst>
              <p:tags r:id="rId36"/>
            </p:custDataLst>
          </p:nvPr>
        </p:nvSpPr>
        <p:spPr>
          <a:xfrm>
            <a:off x="3313486" y="3346705"/>
            <a:ext cx="1397000" cy="228600"/>
          </a:xfrm>
          <a:prstGeom prst="rect">
            <a:avLst/>
          </a:prstGeom>
          <a:noFill/>
        </p:spPr>
        <p:txBody>
          <a:bodyPr vert="horz" wrap="none" lIns="88900" tIns="1270" rIns="88900" bIns="44450" rtlCol="0" anchorCtr="1">
            <a:noAutofit/>
          </a:bodyPr>
          <a:lstStyle/>
          <a:p>
            <a:r>
              <a:rPr lang="en-US" sz="1000" smtClean="0">
                <a:solidFill>
                  <a:schemeClr val="tx2"/>
                </a:solidFill>
              </a:rPr>
              <a:t>4/15/1912</a:t>
            </a:r>
            <a:endParaRPr lang="en-US" sz="1000">
              <a:solidFill>
                <a:schemeClr val="tx2"/>
              </a:solidFill>
            </a:endParaRPr>
          </a:p>
        </p:txBody>
      </p:sp>
      <p:sp>
        <p:nvSpPr>
          <p:cNvPr id="3991" name="milestoneshape"/>
          <p:cNvSpPr/>
          <p:nvPr/>
        </p:nvSpPr>
        <p:spPr>
          <a:xfrm rot="10800000">
            <a:off x="2443704" y="4152920"/>
            <a:ext cx="254000" cy="279400"/>
          </a:xfrm>
          <a:prstGeom prst="flowChartMerg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2" name="milestoneshape"/>
          <p:cNvSpPr txBox="1"/>
          <p:nvPr>
            <p:custDataLst>
              <p:tags r:id="rId37"/>
            </p:custDataLst>
          </p:nvPr>
        </p:nvSpPr>
        <p:spPr>
          <a:xfrm>
            <a:off x="1872204" y="5371367"/>
            <a:ext cx="1397000" cy="496033"/>
          </a:xfrm>
          <a:prstGeom prst="rect">
            <a:avLst/>
          </a:prstGeom>
          <a:noFill/>
        </p:spPr>
        <p:txBody>
          <a:bodyPr vert="horz" wrap="square" lIns="88900" tIns="44450" rIns="88900" bIns="44450" rtlCol="0" anchor="t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William Gladstone became Prime Minister of England.</a:t>
            </a:r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93" name="milestoneshape"/>
          <p:cNvSpPr txBox="1"/>
          <p:nvPr>
            <p:custDataLst>
              <p:tags r:id="rId38"/>
            </p:custDataLst>
          </p:nvPr>
        </p:nvSpPr>
        <p:spPr>
          <a:xfrm>
            <a:off x="1872204" y="5212617"/>
            <a:ext cx="1397000" cy="228600"/>
          </a:xfrm>
          <a:prstGeom prst="rect">
            <a:avLst/>
          </a:prstGeom>
          <a:noFill/>
        </p:spPr>
        <p:txBody>
          <a:bodyPr vert="horz" wrap="none" lIns="88900" tIns="44450" rIns="88900" bIns="44450" rtlCol="0" anchor="ctr" anchorCtr="1">
            <a:noAutofit/>
          </a:bodyPr>
          <a:lstStyle/>
          <a:p>
            <a:r>
              <a:rPr lang="en-US" sz="1000" smtClean="0">
                <a:solidFill>
                  <a:schemeClr val="tx2"/>
                </a:solidFill>
              </a:rPr>
              <a:t>4/15/1880</a:t>
            </a:r>
            <a:endParaRPr lang="en-US" sz="1000">
              <a:solidFill>
                <a:schemeClr val="tx2"/>
              </a:solidFill>
            </a:endParaRPr>
          </a:p>
        </p:txBody>
      </p:sp>
      <p:cxnSp>
        <p:nvCxnSpPr>
          <p:cNvPr id="3994" name="milestoneshape"/>
          <p:cNvCxnSpPr>
            <a:stCxn id="3991" idx="0"/>
            <a:endCxn id="3993" idx="0"/>
          </p:cNvCxnSpPr>
          <p:nvPr/>
        </p:nvCxnSpPr>
        <p:spPr>
          <a:xfrm>
            <a:off x="2570704" y="4432320"/>
            <a:ext cx="0" cy="780297"/>
          </a:xfrm>
          <a:prstGeom prst="straightConnector1">
            <a:avLst/>
          </a:prstGeom>
          <a:ln w="15875">
            <a:solidFill>
              <a:srgbClr val="0072B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5" name="milestoneshape"/>
          <p:cNvSpPr/>
          <p:nvPr/>
        </p:nvSpPr>
        <p:spPr>
          <a:xfrm>
            <a:off x="2038217" y="3543320"/>
            <a:ext cx="254000" cy="279400"/>
          </a:xfrm>
          <a:prstGeom prst="flowChartMerg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6" name="milestoneshape"/>
          <p:cNvSpPr txBox="1"/>
          <p:nvPr>
            <p:custDataLst>
              <p:tags r:id="rId39"/>
            </p:custDataLst>
          </p:nvPr>
        </p:nvSpPr>
        <p:spPr>
          <a:xfrm>
            <a:off x="1466717" y="2438400"/>
            <a:ext cx="1397000" cy="496033"/>
          </a:xfrm>
          <a:prstGeom prst="rect">
            <a:avLst/>
          </a:prstGeom>
          <a:noFill/>
        </p:spPr>
        <p:txBody>
          <a:bodyPr vert="horz" wrap="square" lIns="88900" tIns="44450" rIns="88900" bIns="4445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"Wild Bill" Hickok became the marshal of Abilene, Kansas.</a:t>
            </a:r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97" name="milestoneshape"/>
          <p:cNvSpPr txBox="1"/>
          <p:nvPr>
            <p:custDataLst>
              <p:tags r:id="rId40"/>
            </p:custDataLst>
          </p:nvPr>
        </p:nvSpPr>
        <p:spPr>
          <a:xfrm>
            <a:off x="1466717" y="2899508"/>
            <a:ext cx="1397000" cy="228600"/>
          </a:xfrm>
          <a:prstGeom prst="rect">
            <a:avLst/>
          </a:prstGeom>
          <a:noFill/>
        </p:spPr>
        <p:txBody>
          <a:bodyPr vert="horz" wrap="none" lIns="88900" tIns="1270" rIns="88900" bIns="44450" rtlCol="0" anchorCtr="1">
            <a:noAutofit/>
          </a:bodyPr>
          <a:lstStyle/>
          <a:p>
            <a:r>
              <a:rPr lang="en-US" sz="1000" smtClean="0">
                <a:solidFill>
                  <a:schemeClr val="tx2"/>
                </a:solidFill>
              </a:rPr>
              <a:t>4/15/1871</a:t>
            </a:r>
            <a:endParaRPr lang="en-US" sz="1000">
              <a:solidFill>
                <a:schemeClr val="tx2"/>
              </a:solidFill>
            </a:endParaRPr>
          </a:p>
        </p:txBody>
      </p:sp>
      <p:cxnSp>
        <p:nvCxnSpPr>
          <p:cNvPr id="3998" name="milestoneshape"/>
          <p:cNvCxnSpPr>
            <a:stCxn id="3995" idx="0"/>
            <a:endCxn id="3997" idx="2"/>
          </p:cNvCxnSpPr>
          <p:nvPr/>
        </p:nvCxnSpPr>
        <p:spPr>
          <a:xfrm flipV="1">
            <a:off x="2165217" y="3128108"/>
            <a:ext cx="0" cy="415212"/>
          </a:xfrm>
          <a:prstGeom prst="straightConnector1">
            <a:avLst/>
          </a:prstGeom>
          <a:ln w="15875">
            <a:solidFill>
              <a:srgbClr val="0072BC"/>
            </a:solidFill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9" name="milestoneshape"/>
          <p:cNvSpPr/>
          <p:nvPr/>
        </p:nvSpPr>
        <p:spPr>
          <a:xfrm rot="10800000">
            <a:off x="1768015" y="4152920"/>
            <a:ext cx="254000" cy="279400"/>
          </a:xfrm>
          <a:prstGeom prst="flowChartMerg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0" name="milestoneshape"/>
          <p:cNvSpPr txBox="1"/>
          <p:nvPr>
            <p:custDataLst>
              <p:tags r:id="rId41"/>
            </p:custDataLst>
          </p:nvPr>
        </p:nvSpPr>
        <p:spPr>
          <a:xfrm>
            <a:off x="1196515" y="4616470"/>
            <a:ext cx="1397000" cy="496033"/>
          </a:xfrm>
          <a:prstGeom prst="rect">
            <a:avLst/>
          </a:prstGeom>
          <a:noFill/>
        </p:spPr>
        <p:txBody>
          <a:bodyPr vert="horz" wrap="square" lIns="88900" tIns="44450" rIns="88900" bIns="44450" rtlCol="0" anchor="t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U.S. President Abraham Lincoln died.</a:t>
            </a:r>
            <a:endParaRPr lang="en-US" sz="11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01" name="milestoneshape"/>
          <p:cNvSpPr txBox="1"/>
          <p:nvPr>
            <p:custDataLst>
              <p:tags r:id="rId42"/>
            </p:custDataLst>
          </p:nvPr>
        </p:nvSpPr>
        <p:spPr>
          <a:xfrm>
            <a:off x="1196515" y="4457720"/>
            <a:ext cx="1397000" cy="228600"/>
          </a:xfrm>
          <a:prstGeom prst="rect">
            <a:avLst/>
          </a:prstGeom>
          <a:noFill/>
        </p:spPr>
        <p:txBody>
          <a:bodyPr vert="horz" wrap="none" lIns="88900" tIns="44450" rIns="88900" bIns="44450" rtlCol="0" anchor="ctr" anchorCtr="1">
            <a:noAutofit/>
          </a:bodyPr>
          <a:lstStyle/>
          <a:p>
            <a:r>
              <a:rPr lang="en-US" sz="1000" smtClean="0">
                <a:solidFill>
                  <a:schemeClr val="tx2"/>
                </a:solidFill>
              </a:rPr>
              <a:t>4/15/1865</a:t>
            </a:r>
            <a:endParaRPr lang="en-US" sz="1000">
              <a:solidFill>
                <a:schemeClr val="tx2"/>
              </a:solidFill>
            </a:endParaRPr>
          </a:p>
        </p:txBody>
      </p:sp>
      <p:sp>
        <p:nvSpPr>
          <p:cNvPr id="4003" name="milestoneshape"/>
          <p:cNvSpPr/>
          <p:nvPr/>
        </p:nvSpPr>
        <p:spPr>
          <a:xfrm>
            <a:off x="1092326" y="3543320"/>
            <a:ext cx="254000" cy="279400"/>
          </a:xfrm>
          <a:prstGeom prst="flowChartMerge">
            <a:avLst/>
          </a:prstGeom>
          <a:solidFill>
            <a:srgbClr val="0072BC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4" name="milestoneshape"/>
          <p:cNvSpPr txBox="1"/>
          <p:nvPr>
            <p:custDataLst>
              <p:tags r:id="rId43"/>
            </p:custDataLst>
          </p:nvPr>
        </p:nvSpPr>
        <p:spPr>
          <a:xfrm>
            <a:off x="520826" y="3017608"/>
            <a:ext cx="1397000" cy="360612"/>
          </a:xfrm>
          <a:prstGeom prst="rect">
            <a:avLst/>
          </a:prstGeom>
          <a:noFill/>
        </p:spPr>
        <p:txBody>
          <a:bodyPr vert="horz" wrap="square" lIns="88900" tIns="44450" rIns="88900" bIns="4445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City of San Francisco was incorporated.</a:t>
            </a:r>
            <a:endParaRPr 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05" name="milestoneshape"/>
          <p:cNvSpPr txBox="1"/>
          <p:nvPr>
            <p:custDataLst>
              <p:tags r:id="rId44"/>
            </p:custDataLst>
          </p:nvPr>
        </p:nvSpPr>
        <p:spPr>
          <a:xfrm>
            <a:off x="520826" y="3343295"/>
            <a:ext cx="1397000" cy="228600"/>
          </a:xfrm>
          <a:prstGeom prst="rect">
            <a:avLst/>
          </a:prstGeom>
          <a:noFill/>
        </p:spPr>
        <p:txBody>
          <a:bodyPr vert="horz" wrap="none" lIns="88900" tIns="1270" rIns="88900" bIns="44450" rtlCol="0" anchorCtr="1">
            <a:noAutofit/>
          </a:bodyPr>
          <a:lstStyle/>
          <a:p>
            <a:r>
              <a:rPr lang="en-US" sz="1000" smtClean="0">
                <a:solidFill>
                  <a:schemeClr val="tx2"/>
                </a:solidFill>
              </a:rPr>
              <a:t>4/15/1850</a:t>
            </a:r>
            <a:endParaRPr lang="en-US" sz="100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280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LINETYPE" val="Standard"/>
  <p:tag name="CONFIGUREAUTOMATICFLAG" val="True"/>
  <p:tag name="TIMESCALEPOINT" val="Years"/>
  <p:tag name="TIMESCALEDATEFORMAT" val="MMM"/>
  <p:tag name="MILESTONEDATEFORMAT" val="M/d/yyyy"/>
  <p:tag name="INTERVALDATEFORMAT" val="M/d/yyyy"/>
  <p:tag name="VERSION" val="1.5"/>
  <p:tag name="WORDWRAPMILESTONE" val="True"/>
  <p:tag name="WORDWRAPINTERVAL" val="False"/>
  <p:tag name="ELAPSEDSTYLE" val="thin"/>
  <p:tag name="INTERVALTEXT" val="left"/>
  <p:tag name="INTERVALTHICKBAND" val="false"/>
  <p:tag name="INTERVALVERTCONNECTOR" val="false"/>
  <p:tag name="INTERVALHORIZCONNECTOR" val="true"/>
  <p:tag name="INTERVALDATE" val="split"/>
  <p:tag name="AUTOFIT" val="1"/>
  <p:tag name="INTERVALABOVE" val="false"/>
  <p:tag name="TIMEBANDROUNDED" val="false"/>
  <p:tag name="TIMEBANDTHIN" val="false"/>
  <p:tag name="TODAYMARKERFONTCHANGES" val="Calibri;11"/>
  <p:tag name="LEFTBANDDATE" val="Calibri;24"/>
  <p:tag name="RIGHTBANDDATE" val="Calibri;24"/>
  <p:tag name="MARKERCOLOR" val="255,0,0,false"/>
  <p:tag name="SHOWFLAGDIALOG" val="Finish"/>
  <p:tag name="3DEFFECT" val="false"/>
  <p:tag name="FLAGCONNECTORCOLOR" val="79,129,189,true"/>
  <p:tag name="TIMEBANDPOS" val="custom"/>
  <p:tag name="CUSTOMTIMEBANDPOSITION" val="294.0016"/>
  <p:tag name="TIMESCALEFONT" val="Calibri;13;False;16777215"/>
  <p:tag name="TODAYMARKER" val="false"/>
  <p:tag name="TODAYMARKERABOVE" val="false"/>
  <p:tag name="ELAPSED" val="false"/>
  <p:tag name="TIMEBANDDATES" val="remove"/>
  <p:tag name="MILESTONETIMESCALESTARTDATE" val="4/15/1850 12:00:00 AM"/>
  <p:tag name="MILESTONETIMESCALEENDDATE" val="4/15/1998 12:00:00 AM"/>
  <p:tag name="CONFIGURETIMESCALESTARTDATE" val="4/15/1850 12:00:00 AM"/>
  <p:tag name="CONFIGURETIMESCALEENDDATE" val="4/15/1998 12:00:00 AM"/>
  <p:tag name="TIMEBANDPOSVALUE" val="294.0016"/>
  <p:tag name="TIMEBANDCOLOR" val="247,150,70,true"/>
  <p:tag name="ACTUALTIMESCALEENDDATE" val="12/31/1999 12:00:00 AM"/>
  <p:tag name="ACTUALTIMESCALESTARTDATE" val="1/1/1850 12:00:00 AM"/>
  <p:tag name="PREVIOUSTIMEBANDPOSITION" val="294.001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0" val="0,114,188,-16747844,False;4/15/1998 12:00:00 AM;Pol Pot died, evading prosecution for the deaths of 2 million Cambodians.;False;False;True;False;False;tbName;0;;11;;10;0;-1;-1;False;137.8;False;False;False;False;False;110.9423;552.021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0" val="0,114,188,-16747844,False;4/15/1998 12:00:00 AM;Pol Pot died, evading prosecution for the deaths of 2 million Cambodians.;False;False;True;False;False;tbDate;0;;11;;10;0;-1;-1;False;137.8;False;False;False;False;False;110.9423;552.021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1" val="0,114,188,-16747844,False;4/15/1994 12:00:00 AM; World Trade Organization was established.;False;False;True;False;True;tbName;1;;11;;10;1;-1;-1;False;110;False;False;False;False;False;363.5016;551.734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1" val="0,114,188,-16747844,False;4/15/1994 12:00:00 AM; World Trade Organization was established.;False;False;True;False;True;tbDate;1;;11;;10;1;-1;-1;False;110;False;False;False;False;False;363.5016;551.734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2" val="0,114,188,-16747844,False;4/15/1992 12:00:00 AM;General Electric Company was organized.;False;False;True;False;False;tbName;2;;11;;10;2;-1;-1;False;86.28543;False;False;False;False;False;168;556.502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2" val="0,114,188,-16747844,False;4/15/1992 12:00:00 AM;General Electric Company was organized.;False;False;True;False;False;tbDate;2;;11;;10;2;-1;-1;False;86.28543;False;False;False;False;False;168;556.502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3" val="0,114,188,-16747844,False;4/15/1989 12:00:00 AM;Chinese students launched democracy protests leading to Tienanmen Square massacre.;False;False;True;False;True;tbName;3;;11;;10;3;-1;-1;False;138.3262;False;False;False;False;False;444.9529;519.839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BAND" val="Timeband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3" val="0,114,188,-16747844,False;4/15/1989 12:00:00 AM;Chinese students launched democracy protests leading to Tienanmen Square massacre.;False;False;True;False;True;tbDate;3;;11;;10;3;-1;-1;False;138.3262;False;False;False;False;False;444.9529;519.839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4" val="0,114,188,-16747844,False;4/15/1983 12:00:00 AM;Tokyo Disneyland opened.;False;False;True;False;False;tbName;4;;11;;10;4;-1;-1;False;83.32614;False;False;False;False;False;224.4624;526.054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4" val="0,114,188,-16747844,False;4/15/1983 12:00:00 AM;Tokyo Disneyland opened.;False;False;True;False;False;tbDate;4;;11;;10;4;-1;-1;False;83.32614;False;False;False;False;False;224.4624;526.054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5" val="0,114,188,-16747844,False;4/15/1955 12:00:00 AM;Ray Kroc started the McDonald's restaurant chain.;False;False;True;False;True;tbName;5;;11;;10;5;-1;-1;False;110;False;False;False;False;False;363.5016;413.40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5" val="0,114,188,-16747844,False;4/15/1955 12:00:00 AM;Ray Kroc started the McDonald's restaurant chain.;False;False;True;False;True;tbDate;5;;11;;10;5;-1;-1;False;110;False;False;False;False;False;363.5016;413.408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6" val="0,114,188,-16747844,False;4/15/1952 12:00:00 AM;The first B-52 prototype was tested in the air.;False;False;True;False;True;tbName;6;;11;;10;6;-1;-1;False;136.8079;False;False;False;False;False;420;389.37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6" val="0,114,188,-16747844,False;4/15/1952 12:00:00 AM;The first B-52 prototype was tested in the air.;False;False;True;False;True;tbDate;6;;11;;10;6;-1;-1;False;136.8079;False;False;False;False;False;420;389.37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7" val="0,114,188,-16747844,False;4/15/1952 12:00:00 AM;U.S. President Harry Truman signed l Japanese peace treaty.;False;False;True;False;False;tbName;7;;11;;10;7;-1;-1;False;156.0576;False;False;False;False;False;129.3262;379.746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7" val="0,114,188,-16747844,False;4/15/1952 12:00:00 AM;U.S. President Harry Truman signed l Japanese peace treaty.;False;False;True;False;False;tbDate;7;;11;;10;7;-1;-1;False;156.0576;False;False;False;False;False;129.3262;379.746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8" val="0,114,188,-16747844,False;4/15/1945 12:00:00 AM;British and Canadian troops liberated concentration camp Bergen-Belsen.;False;False;True;False;True;tbName;8;;11;;10;8;-1;-1;False;110;False;False;False;False;False;472.2791;377.945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8" val="0,114,188,-16747844,False;4/15/1945 12:00:00 AM;British and Canadian troops liberated concentration camp Bergen-Belsen.;False;False;True;False;True;tbDate;8;;11;;10;8;-1;-1;False;110;False;False;False;False;False;472.2791;377.945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9" val="0,114,188,-16747844,False;4/15/1940 12:00:00 AM;French and British troops landed at Narvik, Norway.;False;False;True;False;False;tbName;9;;11;;10;9;-1;-1;False;110;False;False;False;False;False;188.9423;360.2138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9" val="0,114,188,-16747844,False;4/15/1940 12:00:00 AM;French and British troops landed at Narvik, Norway.;False;False;True;False;False;tbDate;9;;11;;10;9;-1;-1;False;110;False;False;False;False;False;188.9423;360.2138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10" val="0,114,188,-16747844,False;4/15/1923 12:00:00 AM;Insulin became available for diabetics.;False;False;True;False;True;tbName;10;;11;;10;10;-1;-1;False;110;False;False;False;False;False;363.5016;299.9115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10" val="0,114,188,-16747844,False;4/15/1923 12:00:00 AM;Insulin became available for diabetics.;False;False;True;False;True;tbDate;10;;11;;10;10;-1;-1;False;110;False;False;False;False;False;363.5016;299.911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11" val="0,114,188,-16747844,False;4/15/1912 12:00:00 AM;Titanic sank at 2:27 a.m.;False;False;True;False;False;tbName;11;;11;;10;11;-1;-1;False;125.6956;False;False;False;False;False;248.2701;253.056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11" val="0,114,188,-16747844,False;4/15/1912 12:00:00 AM;Titanic sank at 2:27 a.m.;False;False;True;False;False;tbDate;11;;11;;10;11;-1;-1;False;125.6956;False;False;False;False;False;248.2701;253.0566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12" val="0,114,188,-16747844,False;4/15/1880 12:00:00 AM;William Gladstone became Prime Minister of England.;False;False;True;False;True;tbName;12;;11;;10;12;-1;-1;False;110;False;False;False;False;False;422.9423;147.417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12" val="0,114,188,-16747844,False;4/15/1880 12:00:00 AM;William Gladstone became Prime Minister of England.;False;False;True;False;True;tbDate;12;;11;;10;12;-1;-1;False;110;False;False;False;False;False;422.9423;147.4176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13" val="0,114,188,-16747844,False;4/15/1871 12:00:00 AM;&quot;Wild Bill&quot; Hickok became the marshal of Abilene, Kansas.;False;False;True;False;False;tbName;13;;11;;10;13;-1;-1;False;110;False;False;False;False;False;192;115.489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13" val="0,114,188,-16747844,False;4/15/1871 12:00:00 AM;&quot;Wild Bill&quot; Hickok became the marshal of Abilene, Kansas.;False;False;True;False;False;tbDate;13;;11;;10;13;-1;-1;False;110;False;False;False;False;False;192;115.489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14" val="0,114,188,-16747844,False;4/15/1865 12:00:00 AM;U.S. President Abraham Lincoln died.;False;False;True;False;True;tbName;14;;11;;10;14;-1;-1;False;110;False;False;False;False;False;363.5016;94.21378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14" val="0,114,188,-16747844,False;4/15/1865 12:00:00 AM;U.S. President Abraham Lincoln died.;False;False;True;False;True;tbDate;14;;11;;10;14;-1;-1;False;110;False;False;False;False;False;363.5016;94.21378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15" val="0,114,188,-16747844,False;4/15/1850 12:00:00 AM;City of San Francisco was incorporated.;False;False;True;False;False;tbName;15;;11;;10;15;-1;-1;False;110;False;False;False;False;False;237.6069;41.0099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LESTONE15" val="0,114,188,-16747844,False;4/15/1850 12:00:00 AM;City of San Francisco was incorporated.;False;False;True;False;False;tbDate;15;;11;;10;15;-1;-1;False;110;False;False;False;False;False;237.6069;41.0099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ESCALVALUEFONT" val="Yes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165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Timeline Title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Day in History April 15</dc:title>
  <dc:creator>Teiss Luap</dc:creator>
  <cp:lastModifiedBy>user</cp:lastModifiedBy>
  <cp:revision>11</cp:revision>
  <dcterms:created xsi:type="dcterms:W3CDTF">2012-08-07T16:07:52Z</dcterms:created>
  <dcterms:modified xsi:type="dcterms:W3CDTF">2016-04-11T03:02:03Z</dcterms:modified>
</cp:coreProperties>
</file>