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2" r:id="rId2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8035" autoAdjust="0"/>
  </p:normalViewPr>
  <p:slideViewPr>
    <p:cSldViewPr>
      <p:cViewPr varScale="1">
        <p:scale>
          <a:sx n="79" d="100"/>
          <a:sy n="79" d="100"/>
        </p:scale>
        <p:origin x="89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719B35-17C9-4E94-B693-C0179522F4A3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3E3E6-2AF7-4A2E-80BC-BFF56A54F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489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55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992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511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165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23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/>
              <a:t>4/11/2016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034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/>
              <a:t>4/11/2016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990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/>
              <a:t>4/11/2016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90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/>
              <a:t>4/11/2016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305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/>
              <a:t>4/11/2016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127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/>
              <a:t>4/11/2016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628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FE719-7291-4422-9B7D-A60A2224343E}" type="datetimeFigureOut">
              <a:rPr lang="en-US" smtClean="0"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74659-5DD9-4B3D-A6B0-77255CD92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67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tags" Target="../tags/tag14.xml"/><Relationship Id="rId18" Type="http://schemas.openxmlformats.org/officeDocument/2006/relationships/tags" Target="../tags/tag19.xml"/><Relationship Id="rId26" Type="http://schemas.openxmlformats.org/officeDocument/2006/relationships/tags" Target="../tags/tag27.xml"/><Relationship Id="rId3" Type="http://schemas.openxmlformats.org/officeDocument/2006/relationships/tags" Target="../tags/tag4.xml"/><Relationship Id="rId21" Type="http://schemas.openxmlformats.org/officeDocument/2006/relationships/tags" Target="../tags/tag22.xml"/><Relationship Id="rId7" Type="http://schemas.openxmlformats.org/officeDocument/2006/relationships/tags" Target="../tags/tag8.xml"/><Relationship Id="rId12" Type="http://schemas.openxmlformats.org/officeDocument/2006/relationships/tags" Target="../tags/tag13.xml"/><Relationship Id="rId17" Type="http://schemas.openxmlformats.org/officeDocument/2006/relationships/tags" Target="../tags/tag18.xml"/><Relationship Id="rId25" Type="http://schemas.openxmlformats.org/officeDocument/2006/relationships/tags" Target="../tags/tag26.xml"/><Relationship Id="rId2" Type="http://schemas.openxmlformats.org/officeDocument/2006/relationships/tags" Target="../tags/tag3.xml"/><Relationship Id="rId16" Type="http://schemas.openxmlformats.org/officeDocument/2006/relationships/tags" Target="../tags/tag17.xml"/><Relationship Id="rId20" Type="http://schemas.openxmlformats.org/officeDocument/2006/relationships/tags" Target="../tags/tag21.xml"/><Relationship Id="rId29" Type="http://schemas.openxmlformats.org/officeDocument/2006/relationships/tags" Target="../tags/tag30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24" Type="http://schemas.openxmlformats.org/officeDocument/2006/relationships/tags" Target="../tags/tag25.xml"/><Relationship Id="rId5" Type="http://schemas.openxmlformats.org/officeDocument/2006/relationships/tags" Target="../tags/tag6.xml"/><Relationship Id="rId15" Type="http://schemas.openxmlformats.org/officeDocument/2006/relationships/tags" Target="../tags/tag16.xml"/><Relationship Id="rId23" Type="http://schemas.openxmlformats.org/officeDocument/2006/relationships/tags" Target="../tags/tag24.xml"/><Relationship Id="rId28" Type="http://schemas.openxmlformats.org/officeDocument/2006/relationships/tags" Target="../tags/tag29.xml"/><Relationship Id="rId10" Type="http://schemas.openxmlformats.org/officeDocument/2006/relationships/tags" Target="../tags/tag11.xml"/><Relationship Id="rId19" Type="http://schemas.openxmlformats.org/officeDocument/2006/relationships/tags" Target="../tags/tag20.xml"/><Relationship Id="rId31" Type="http://schemas.openxmlformats.org/officeDocument/2006/relationships/slideLayout" Target="../slideLayouts/slideLayout6.xml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tags" Target="../tags/tag15.xml"/><Relationship Id="rId22" Type="http://schemas.openxmlformats.org/officeDocument/2006/relationships/tags" Target="../tags/tag23.xml"/><Relationship Id="rId27" Type="http://schemas.openxmlformats.org/officeDocument/2006/relationships/tags" Target="../tags/tag28.xml"/><Relationship Id="rId30" Type="http://schemas.openxmlformats.org/officeDocument/2006/relationships/tags" Target="../tags/tag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71" name="intervalshape"/>
          <p:cNvCxnSpPr/>
          <p:nvPr/>
        </p:nvCxnSpPr>
        <p:spPr>
          <a:xfrm>
            <a:off x="1508125" y="6048780"/>
            <a:ext cx="4291058" cy="0"/>
          </a:xfrm>
          <a:prstGeom prst="line">
            <a:avLst/>
          </a:prstGeom>
          <a:ln w="1270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70" name="intervalshape"/>
          <p:cNvSpPr/>
          <p:nvPr>
            <p:custDataLst>
              <p:tags r:id="rId2"/>
            </p:custDataLst>
          </p:nvPr>
        </p:nvSpPr>
        <p:spPr>
          <a:xfrm>
            <a:off x="5799183" y="5913314"/>
            <a:ext cx="1489166" cy="270933"/>
          </a:xfrm>
          <a:prstGeom prst="homePlate">
            <a:avLst/>
          </a:prstGeom>
          <a:solidFill>
            <a:srgbClr val="0072BC"/>
          </a:solidFill>
          <a:ln w="25400" cap="flat" cmpd="sng" algn="ctr">
            <a:noFill/>
            <a:prstDash val="solid"/>
          </a:ln>
          <a:effectLst>
            <a:outerShdw blurRad="63500">
              <a:scrgbClr r="0" g="0" b="0">
                <a:alpha val="50000"/>
              </a:scrgbClr>
            </a:outerShdw>
          </a:effectLst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65" name="intervalshape"/>
          <p:cNvCxnSpPr/>
          <p:nvPr/>
        </p:nvCxnSpPr>
        <p:spPr>
          <a:xfrm>
            <a:off x="1012825" y="5584079"/>
            <a:ext cx="3738426" cy="0"/>
          </a:xfrm>
          <a:prstGeom prst="line">
            <a:avLst/>
          </a:prstGeom>
          <a:ln w="1270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64" name="intervalshape"/>
          <p:cNvSpPr/>
          <p:nvPr>
            <p:custDataLst>
              <p:tags r:id="rId3"/>
            </p:custDataLst>
          </p:nvPr>
        </p:nvSpPr>
        <p:spPr>
          <a:xfrm>
            <a:off x="4751251" y="5448612"/>
            <a:ext cx="1047932" cy="270933"/>
          </a:xfrm>
          <a:prstGeom prst="homePlate">
            <a:avLst/>
          </a:prstGeom>
          <a:solidFill>
            <a:srgbClr val="0072BC"/>
          </a:solidFill>
          <a:ln w="25400" cap="flat" cmpd="sng" algn="ctr">
            <a:noFill/>
            <a:prstDash val="solid"/>
          </a:ln>
          <a:effectLst>
            <a:outerShdw blurRad="63500">
              <a:scrgbClr r="0" g="0" b="0">
                <a:alpha val="50000"/>
              </a:scrgbClr>
            </a:outerShdw>
          </a:effectLst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59" name="intervalshape"/>
          <p:cNvCxnSpPr/>
          <p:nvPr/>
        </p:nvCxnSpPr>
        <p:spPr>
          <a:xfrm>
            <a:off x="747713" y="5119377"/>
            <a:ext cx="3176224" cy="0"/>
          </a:xfrm>
          <a:prstGeom prst="line">
            <a:avLst/>
          </a:prstGeom>
          <a:ln w="1270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58" name="intervalshape"/>
          <p:cNvSpPr/>
          <p:nvPr>
            <p:custDataLst>
              <p:tags r:id="rId4"/>
            </p:custDataLst>
          </p:nvPr>
        </p:nvSpPr>
        <p:spPr>
          <a:xfrm>
            <a:off x="3923937" y="4983911"/>
            <a:ext cx="827314" cy="270933"/>
          </a:xfrm>
          <a:prstGeom prst="homePlate">
            <a:avLst/>
          </a:prstGeom>
          <a:solidFill>
            <a:srgbClr val="0072BC"/>
          </a:solidFill>
          <a:ln w="25400" cap="flat" cmpd="sng" algn="ctr">
            <a:noFill/>
            <a:prstDash val="solid"/>
          </a:ln>
          <a:effectLst>
            <a:outerShdw blurRad="63500">
              <a:scrgbClr r="0" g="0" b="0">
                <a:alpha val="50000"/>
              </a:scrgbClr>
            </a:outerShdw>
          </a:effectLst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53" name="intervalshape"/>
          <p:cNvCxnSpPr/>
          <p:nvPr/>
        </p:nvCxnSpPr>
        <p:spPr>
          <a:xfrm>
            <a:off x="1390650" y="4654677"/>
            <a:ext cx="2009322" cy="0"/>
          </a:xfrm>
          <a:prstGeom prst="line">
            <a:avLst/>
          </a:prstGeom>
          <a:ln w="1270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52" name="intervalshape"/>
          <p:cNvSpPr/>
          <p:nvPr>
            <p:custDataLst>
              <p:tags r:id="rId5"/>
            </p:custDataLst>
          </p:nvPr>
        </p:nvSpPr>
        <p:spPr>
          <a:xfrm>
            <a:off x="3399972" y="4519211"/>
            <a:ext cx="1130662" cy="270933"/>
          </a:xfrm>
          <a:prstGeom prst="homePlate">
            <a:avLst/>
          </a:prstGeom>
          <a:solidFill>
            <a:srgbClr val="0072BC"/>
          </a:solidFill>
          <a:ln w="25400" cap="flat" cmpd="sng" algn="ctr">
            <a:noFill/>
            <a:prstDash val="solid"/>
          </a:ln>
          <a:effectLst>
            <a:outerShdw blurRad="63500">
              <a:scrgbClr r="0" g="0" b="0">
                <a:alpha val="50000"/>
              </a:scrgbClr>
            </a:outerShdw>
          </a:effectLst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47" name="intervalshape"/>
          <p:cNvCxnSpPr/>
          <p:nvPr/>
        </p:nvCxnSpPr>
        <p:spPr>
          <a:xfrm>
            <a:off x="957263" y="4189976"/>
            <a:ext cx="1808434" cy="0"/>
          </a:xfrm>
          <a:prstGeom prst="line">
            <a:avLst/>
          </a:prstGeom>
          <a:ln w="1270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46" name="intervalshape"/>
          <p:cNvSpPr/>
          <p:nvPr>
            <p:custDataLst>
              <p:tags r:id="rId6"/>
            </p:custDataLst>
          </p:nvPr>
        </p:nvSpPr>
        <p:spPr>
          <a:xfrm>
            <a:off x="2765697" y="4054509"/>
            <a:ext cx="772160" cy="270933"/>
          </a:xfrm>
          <a:prstGeom prst="homePlate">
            <a:avLst/>
          </a:prstGeom>
          <a:solidFill>
            <a:srgbClr val="0072BC"/>
          </a:solidFill>
          <a:ln w="25400" cap="flat" cmpd="sng" algn="ctr">
            <a:noFill/>
            <a:prstDash val="solid"/>
          </a:ln>
          <a:effectLst>
            <a:outerShdw blurRad="63500">
              <a:scrgbClr r="0" g="0" b="0">
                <a:alpha val="50000"/>
              </a:scrgbClr>
            </a:outerShdw>
          </a:effectLst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41" name="intervalshape"/>
          <p:cNvCxnSpPr/>
          <p:nvPr/>
        </p:nvCxnSpPr>
        <p:spPr>
          <a:xfrm>
            <a:off x="958850" y="3745428"/>
            <a:ext cx="234950" cy="0"/>
          </a:xfrm>
          <a:prstGeom prst="line">
            <a:avLst/>
          </a:prstGeom>
          <a:ln w="1270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40" name="intervalshape"/>
          <p:cNvSpPr/>
          <p:nvPr>
            <p:custDataLst>
              <p:tags r:id="rId7"/>
            </p:custDataLst>
          </p:nvPr>
        </p:nvSpPr>
        <p:spPr>
          <a:xfrm>
            <a:off x="1193801" y="3609962"/>
            <a:ext cx="1571897" cy="270933"/>
          </a:xfrm>
          <a:prstGeom prst="homePlate">
            <a:avLst/>
          </a:prstGeom>
          <a:solidFill>
            <a:srgbClr val="0072BC"/>
          </a:solidFill>
          <a:ln w="25400" cap="flat" cmpd="sng" algn="ctr">
            <a:noFill/>
            <a:prstDash val="solid"/>
          </a:ln>
          <a:effectLst>
            <a:outerShdw blurRad="63500">
              <a:scrgbClr r="0" g="0" b="0">
                <a:alpha val="50000"/>
              </a:scrgbClr>
            </a:outerShdw>
          </a:effectLst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08841"/>
            <a:ext cx="8183880" cy="700835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F64C1E"/>
                </a:solidFill>
              </a:rPr>
              <a:t>Timeline Plan</a:t>
            </a:r>
            <a:endParaRPr lang="en-US" b="1" dirty="0">
              <a:solidFill>
                <a:srgbClr val="F64C1E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751236" y="722646"/>
            <a:ext cx="15022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4D5B6B">
                    <a:lumMod val="75000"/>
                    <a:lumOff val="25000"/>
                  </a:srgbClr>
                </a:solidFill>
              </a:rPr>
              <a:t>Target Market</a:t>
            </a:r>
            <a:endParaRPr lang="en-US" sz="1200" b="1" dirty="0">
              <a:solidFill>
                <a:srgbClr val="4D5B6B">
                  <a:lumMod val="75000"/>
                  <a:lumOff val="25000"/>
                </a:srgbClr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7589437" y="1114532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4D5B6B">
                    <a:lumMod val="75000"/>
                    <a:lumOff val="25000"/>
                  </a:srgbClr>
                </a:solidFill>
              </a:rPr>
              <a:t>North America</a:t>
            </a:r>
            <a:endParaRPr lang="en-US" sz="1200" dirty="0">
              <a:solidFill>
                <a:srgbClr val="4D5B6B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518" name="pgshape"/>
          <p:cNvSpPr/>
          <p:nvPr>
            <p:custDataLst>
              <p:tags r:id="rId8"/>
            </p:custDataLst>
          </p:nvPr>
        </p:nvSpPr>
        <p:spPr>
          <a:xfrm>
            <a:off x="1193800" y="2392692"/>
            <a:ext cx="6756400" cy="677333"/>
          </a:xfrm>
          <a:prstGeom prst="rect">
            <a:avLst/>
          </a:prstGeom>
          <a:gradFill flip="none" rotWithShape="1">
            <a:gsLst>
              <a:gs pos="0">
                <a:srgbClr val="B23301"/>
              </a:gs>
              <a:gs pos="50000">
                <a:srgbClr val="F24602"/>
              </a:gs>
              <a:gs pos="100000">
                <a:srgbClr val="B23601"/>
              </a:gs>
            </a:gsLst>
            <a:lin ang="5400000" scaled="1"/>
            <a:tileRect/>
          </a:gradFill>
          <a:ln w="25400" cap="flat" cmpd="sng" algn="ctr">
            <a:noFill/>
            <a:prstDash val="solid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9" name="pgshape"/>
          <p:cNvSpPr txBox="1"/>
          <p:nvPr>
            <p:custDataLst>
              <p:tags r:id="rId9"/>
            </p:custDataLst>
          </p:nvPr>
        </p:nvSpPr>
        <p:spPr>
          <a:xfrm>
            <a:off x="431800" y="2392692"/>
            <a:ext cx="635000" cy="677333"/>
          </a:xfrm>
          <a:prstGeom prst="rect">
            <a:avLst/>
          </a:prstGeom>
          <a:noFill/>
        </p:spPr>
        <p:txBody>
          <a:bodyPr vert="horz" wrap="none" rtlCol="0" anchor="ctr">
            <a:noAutofit/>
          </a:bodyPr>
          <a:lstStyle/>
          <a:p>
            <a:pPr algn="ctr"/>
            <a:r>
              <a:rPr lang="en-US" sz="2400" b="1" smtClean="0">
                <a:solidFill>
                  <a:schemeClr val="accent2"/>
                </a:solidFill>
                <a:latin typeface="Calibri"/>
              </a:rPr>
              <a:t>2013</a:t>
            </a:r>
            <a:endParaRPr lang="en-US" sz="2400" b="1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3520" name="pgshape"/>
          <p:cNvSpPr txBox="1"/>
          <p:nvPr>
            <p:custDataLst>
              <p:tags r:id="rId10"/>
            </p:custDataLst>
          </p:nvPr>
        </p:nvSpPr>
        <p:spPr>
          <a:xfrm>
            <a:off x="1193800" y="2392691"/>
            <a:ext cx="844550" cy="677333"/>
          </a:xfrm>
          <a:prstGeom prst="rect">
            <a:avLst/>
          </a:prstGeom>
          <a:noFill/>
        </p:spPr>
        <p:txBody>
          <a:bodyPr vert="horz" wrap="square" rtlCol="0" anchor="ctr" anchorCtr="0">
            <a:noAutofit/>
          </a:bodyPr>
          <a:lstStyle/>
          <a:p>
            <a:r>
              <a:rPr lang="en-US" sz="1400" smtClean="0">
                <a:solidFill>
                  <a:srgbClr val="00008E"/>
                </a:solidFill>
                <a:latin typeface="Calibri"/>
              </a:rPr>
              <a:t>Jun</a:t>
            </a:r>
            <a:endParaRPr lang="en-US" sz="1400">
              <a:solidFill>
                <a:srgbClr val="00008E"/>
              </a:solidFill>
              <a:latin typeface="Calibri"/>
            </a:endParaRPr>
          </a:p>
        </p:txBody>
      </p:sp>
      <p:sp>
        <p:nvSpPr>
          <p:cNvPr id="3522" name="pgshape"/>
          <p:cNvSpPr txBox="1"/>
          <p:nvPr>
            <p:custDataLst>
              <p:tags r:id="rId11"/>
            </p:custDataLst>
          </p:nvPr>
        </p:nvSpPr>
        <p:spPr>
          <a:xfrm>
            <a:off x="2021114" y="2392691"/>
            <a:ext cx="844550" cy="677333"/>
          </a:xfrm>
          <a:prstGeom prst="rect">
            <a:avLst/>
          </a:prstGeom>
          <a:noFill/>
        </p:spPr>
        <p:txBody>
          <a:bodyPr vert="horz" wrap="square" rtlCol="0" anchor="ctr" anchorCtr="0">
            <a:noAutofit/>
          </a:bodyPr>
          <a:lstStyle/>
          <a:p>
            <a:r>
              <a:rPr lang="en-US" sz="1400" smtClean="0">
                <a:solidFill>
                  <a:srgbClr val="00008E"/>
                </a:solidFill>
                <a:latin typeface="Calibri"/>
              </a:rPr>
              <a:t>Jul</a:t>
            </a:r>
            <a:endParaRPr lang="en-US" sz="1400">
              <a:solidFill>
                <a:srgbClr val="00008E"/>
              </a:solidFill>
              <a:latin typeface="Calibri"/>
            </a:endParaRPr>
          </a:p>
        </p:txBody>
      </p:sp>
      <p:sp>
        <p:nvSpPr>
          <p:cNvPr id="3524" name="pgshape"/>
          <p:cNvSpPr txBox="1"/>
          <p:nvPr>
            <p:custDataLst>
              <p:tags r:id="rId12"/>
            </p:custDataLst>
          </p:nvPr>
        </p:nvSpPr>
        <p:spPr>
          <a:xfrm>
            <a:off x="2876006" y="2392691"/>
            <a:ext cx="844550" cy="677333"/>
          </a:xfrm>
          <a:prstGeom prst="rect">
            <a:avLst/>
          </a:prstGeom>
          <a:noFill/>
        </p:spPr>
        <p:txBody>
          <a:bodyPr vert="horz" wrap="square" rtlCol="0" anchor="ctr" anchorCtr="0">
            <a:noAutofit/>
          </a:bodyPr>
          <a:lstStyle/>
          <a:p>
            <a:r>
              <a:rPr lang="en-US" sz="1400" smtClean="0">
                <a:solidFill>
                  <a:srgbClr val="00008E"/>
                </a:solidFill>
                <a:latin typeface="Calibri"/>
              </a:rPr>
              <a:t>Aug</a:t>
            </a:r>
            <a:endParaRPr lang="en-US" sz="1400">
              <a:solidFill>
                <a:srgbClr val="00008E"/>
              </a:solidFill>
              <a:latin typeface="Calibri"/>
            </a:endParaRPr>
          </a:p>
        </p:txBody>
      </p:sp>
      <p:sp>
        <p:nvSpPr>
          <p:cNvPr id="3526" name="pgshape"/>
          <p:cNvSpPr txBox="1"/>
          <p:nvPr>
            <p:custDataLst>
              <p:tags r:id="rId13"/>
            </p:custDataLst>
          </p:nvPr>
        </p:nvSpPr>
        <p:spPr>
          <a:xfrm>
            <a:off x="3730897" y="2392691"/>
            <a:ext cx="844550" cy="677333"/>
          </a:xfrm>
          <a:prstGeom prst="rect">
            <a:avLst/>
          </a:prstGeom>
          <a:noFill/>
        </p:spPr>
        <p:txBody>
          <a:bodyPr vert="horz" wrap="square" rtlCol="0" anchor="ctr" anchorCtr="0">
            <a:noAutofit/>
          </a:bodyPr>
          <a:lstStyle/>
          <a:p>
            <a:r>
              <a:rPr lang="en-US" sz="1400" smtClean="0">
                <a:solidFill>
                  <a:srgbClr val="00008E"/>
                </a:solidFill>
                <a:latin typeface="Calibri"/>
              </a:rPr>
              <a:t>Sep</a:t>
            </a:r>
            <a:endParaRPr lang="en-US" sz="1400">
              <a:solidFill>
                <a:srgbClr val="00008E"/>
              </a:solidFill>
              <a:latin typeface="Calibri"/>
            </a:endParaRPr>
          </a:p>
        </p:txBody>
      </p:sp>
      <p:sp>
        <p:nvSpPr>
          <p:cNvPr id="3528" name="pgshape"/>
          <p:cNvSpPr txBox="1"/>
          <p:nvPr>
            <p:custDataLst>
              <p:tags r:id="rId14"/>
            </p:custDataLst>
          </p:nvPr>
        </p:nvSpPr>
        <p:spPr>
          <a:xfrm>
            <a:off x="4558211" y="2392691"/>
            <a:ext cx="844550" cy="677333"/>
          </a:xfrm>
          <a:prstGeom prst="rect">
            <a:avLst/>
          </a:prstGeom>
          <a:noFill/>
        </p:spPr>
        <p:txBody>
          <a:bodyPr vert="horz" wrap="square" rtlCol="0" anchor="ctr" anchorCtr="0">
            <a:noAutofit/>
          </a:bodyPr>
          <a:lstStyle/>
          <a:p>
            <a:r>
              <a:rPr lang="en-US" sz="1400" smtClean="0">
                <a:solidFill>
                  <a:srgbClr val="00008E"/>
                </a:solidFill>
                <a:latin typeface="Calibri"/>
              </a:rPr>
              <a:t>Oct</a:t>
            </a:r>
            <a:endParaRPr lang="en-US" sz="1400">
              <a:solidFill>
                <a:srgbClr val="00008E"/>
              </a:solidFill>
              <a:latin typeface="Calibri"/>
            </a:endParaRPr>
          </a:p>
        </p:txBody>
      </p:sp>
      <p:sp>
        <p:nvSpPr>
          <p:cNvPr id="3530" name="pgshape"/>
          <p:cNvSpPr txBox="1"/>
          <p:nvPr>
            <p:custDataLst>
              <p:tags r:id="rId15"/>
            </p:custDataLst>
          </p:nvPr>
        </p:nvSpPr>
        <p:spPr>
          <a:xfrm>
            <a:off x="5413103" y="2392691"/>
            <a:ext cx="844550" cy="677333"/>
          </a:xfrm>
          <a:prstGeom prst="rect">
            <a:avLst/>
          </a:prstGeom>
          <a:noFill/>
        </p:spPr>
        <p:txBody>
          <a:bodyPr vert="horz" wrap="square" rtlCol="0" anchor="ctr" anchorCtr="0">
            <a:noAutofit/>
          </a:bodyPr>
          <a:lstStyle/>
          <a:p>
            <a:r>
              <a:rPr lang="en-US" sz="1400" smtClean="0">
                <a:solidFill>
                  <a:srgbClr val="00008E"/>
                </a:solidFill>
                <a:latin typeface="Calibri"/>
              </a:rPr>
              <a:t>Nov</a:t>
            </a:r>
            <a:endParaRPr lang="en-US" sz="1400">
              <a:solidFill>
                <a:srgbClr val="00008E"/>
              </a:solidFill>
              <a:latin typeface="Calibri"/>
            </a:endParaRPr>
          </a:p>
        </p:txBody>
      </p:sp>
      <p:sp>
        <p:nvSpPr>
          <p:cNvPr id="3532" name="pgshape"/>
          <p:cNvSpPr txBox="1"/>
          <p:nvPr>
            <p:custDataLst>
              <p:tags r:id="rId16"/>
            </p:custDataLst>
          </p:nvPr>
        </p:nvSpPr>
        <p:spPr>
          <a:xfrm>
            <a:off x="6240417" y="2392691"/>
            <a:ext cx="844550" cy="677333"/>
          </a:xfrm>
          <a:prstGeom prst="rect">
            <a:avLst/>
          </a:prstGeom>
          <a:noFill/>
        </p:spPr>
        <p:txBody>
          <a:bodyPr vert="horz" wrap="square" rtlCol="0" anchor="ctr" anchorCtr="0">
            <a:noAutofit/>
          </a:bodyPr>
          <a:lstStyle/>
          <a:p>
            <a:r>
              <a:rPr lang="en-US" sz="1400" smtClean="0">
                <a:solidFill>
                  <a:srgbClr val="00008E"/>
                </a:solidFill>
                <a:latin typeface="Calibri"/>
              </a:rPr>
              <a:t>Dec</a:t>
            </a:r>
            <a:endParaRPr lang="en-US" sz="1400">
              <a:solidFill>
                <a:srgbClr val="00008E"/>
              </a:solidFill>
              <a:latin typeface="Calibri"/>
            </a:endParaRPr>
          </a:p>
        </p:txBody>
      </p:sp>
      <p:sp>
        <p:nvSpPr>
          <p:cNvPr id="3534" name="pgshape"/>
          <p:cNvSpPr txBox="1"/>
          <p:nvPr>
            <p:custDataLst>
              <p:tags r:id="rId17"/>
            </p:custDataLst>
          </p:nvPr>
        </p:nvSpPr>
        <p:spPr>
          <a:xfrm>
            <a:off x="7095309" y="2392691"/>
            <a:ext cx="844550" cy="677333"/>
          </a:xfrm>
          <a:prstGeom prst="rect">
            <a:avLst/>
          </a:prstGeom>
          <a:noFill/>
        </p:spPr>
        <p:txBody>
          <a:bodyPr vert="horz" wrap="square" rtlCol="0" anchor="ctr" anchorCtr="0">
            <a:noAutofit/>
          </a:bodyPr>
          <a:lstStyle/>
          <a:p>
            <a:r>
              <a:rPr lang="en-US" sz="1400" smtClean="0">
                <a:solidFill>
                  <a:srgbClr val="00008E"/>
                </a:solidFill>
                <a:latin typeface="Calibri"/>
              </a:rPr>
              <a:t>Jan
2014</a:t>
            </a:r>
            <a:endParaRPr lang="en-US" sz="1400">
              <a:solidFill>
                <a:srgbClr val="00008E"/>
              </a:solidFill>
              <a:latin typeface="Calibri"/>
            </a:endParaRPr>
          </a:p>
        </p:txBody>
      </p:sp>
      <p:sp>
        <p:nvSpPr>
          <p:cNvPr id="3536" name="pgshape"/>
          <p:cNvSpPr txBox="1"/>
          <p:nvPr>
            <p:custDataLst>
              <p:tags r:id="rId18"/>
            </p:custDataLst>
          </p:nvPr>
        </p:nvSpPr>
        <p:spPr>
          <a:xfrm>
            <a:off x="8077200" y="2392692"/>
            <a:ext cx="635000" cy="677333"/>
          </a:xfrm>
          <a:prstGeom prst="rect">
            <a:avLst/>
          </a:prstGeom>
          <a:noFill/>
        </p:spPr>
        <p:txBody>
          <a:bodyPr vert="horz" wrap="none" rtlCol="0" anchor="ctr">
            <a:noAutofit/>
          </a:bodyPr>
          <a:lstStyle/>
          <a:p>
            <a:pPr algn="ctr"/>
            <a:r>
              <a:rPr lang="en-US" sz="2400" b="1" smtClean="0">
                <a:solidFill>
                  <a:schemeClr val="accent2"/>
                </a:solidFill>
                <a:latin typeface="Calibri"/>
              </a:rPr>
              <a:t>2014</a:t>
            </a:r>
            <a:endParaRPr lang="en-US" sz="2400" b="1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3538" name="intervalshape"/>
          <p:cNvSpPr txBox="1"/>
          <p:nvPr>
            <p:custDataLst>
              <p:tags r:id="rId19"/>
            </p:custDataLst>
          </p:nvPr>
        </p:nvSpPr>
        <p:spPr>
          <a:xfrm>
            <a:off x="203200" y="3604364"/>
            <a:ext cx="755650" cy="282129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pPr>
              <a:lnSpc>
                <a:spcPts val="1050"/>
              </a:lnSpc>
            </a:pPr>
            <a:r>
              <a:rPr lang="en-US" sz="1100" smtClean="0">
                <a:solidFill>
                  <a:srgbClr val="000001"/>
                </a:solidFill>
                <a:latin typeface=""/>
              </a:rPr>
              <a:t>Situational Analysis</a:t>
            </a:r>
            <a:endParaRPr lang="en-US" sz="1100">
              <a:solidFill>
                <a:srgbClr val="000001"/>
              </a:solidFill>
              <a:latin typeface=""/>
            </a:endParaRPr>
          </a:p>
        </p:txBody>
      </p:sp>
      <p:sp>
        <p:nvSpPr>
          <p:cNvPr id="3542" name="intervalshape"/>
          <p:cNvSpPr txBox="1"/>
          <p:nvPr>
            <p:custDataLst>
              <p:tags r:id="rId20"/>
            </p:custDataLst>
          </p:nvPr>
        </p:nvSpPr>
        <p:spPr>
          <a:xfrm>
            <a:off x="2765697" y="3571022"/>
            <a:ext cx="1163780" cy="259045"/>
          </a:xfrm>
          <a:prstGeom prst="rect">
            <a:avLst/>
          </a:prstGeom>
          <a:noFill/>
        </p:spPr>
        <p:txBody>
          <a:bodyPr vert="horz" wrap="none" lIns="88900" tIns="44450" rIns="88900" bIns="44450" rtlCol="0">
            <a:spAutoFit/>
          </a:bodyPr>
          <a:lstStyle/>
          <a:p>
            <a:r>
              <a:rPr lang="en-US" sz="1100" smtClean="0">
                <a:solidFill>
                  <a:srgbClr val="17375E"/>
                </a:solidFill>
                <a:latin typeface=""/>
              </a:rPr>
              <a:t>6/1/13 - 7/28/13</a:t>
            </a:r>
            <a:endParaRPr lang="en-US" sz="1100">
              <a:solidFill>
                <a:srgbClr val="17375E"/>
              </a:solidFill>
              <a:latin typeface=""/>
            </a:endParaRPr>
          </a:p>
        </p:txBody>
      </p:sp>
      <p:sp>
        <p:nvSpPr>
          <p:cNvPr id="3544" name="intervalshape"/>
          <p:cNvSpPr txBox="1"/>
          <p:nvPr>
            <p:custDataLst>
              <p:tags r:id="rId21"/>
            </p:custDataLst>
          </p:nvPr>
        </p:nvSpPr>
        <p:spPr>
          <a:xfrm>
            <a:off x="203200" y="4119445"/>
            <a:ext cx="2286000" cy="141064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pPr>
              <a:lnSpc>
                <a:spcPts val="1050"/>
              </a:lnSpc>
            </a:pPr>
            <a:r>
              <a:rPr lang="en-US" sz="1100" smtClean="0">
                <a:solidFill>
                  <a:srgbClr val="000001"/>
                </a:solidFill>
                <a:latin typeface=""/>
              </a:rPr>
              <a:t>Objectives</a:t>
            </a:r>
            <a:endParaRPr lang="en-US" sz="1100">
              <a:solidFill>
                <a:srgbClr val="000001"/>
              </a:solidFill>
              <a:latin typeface=""/>
            </a:endParaRPr>
          </a:p>
        </p:txBody>
      </p:sp>
      <p:sp>
        <p:nvSpPr>
          <p:cNvPr id="3548" name="intervalshape"/>
          <p:cNvSpPr txBox="1"/>
          <p:nvPr>
            <p:custDataLst>
              <p:tags r:id="rId22"/>
            </p:custDataLst>
          </p:nvPr>
        </p:nvSpPr>
        <p:spPr>
          <a:xfrm>
            <a:off x="3537858" y="4015569"/>
            <a:ext cx="1242328" cy="259045"/>
          </a:xfrm>
          <a:prstGeom prst="rect">
            <a:avLst/>
          </a:prstGeom>
          <a:noFill/>
        </p:spPr>
        <p:txBody>
          <a:bodyPr vert="horz" wrap="none" lIns="88900" tIns="44450" rIns="88900" bIns="44450" rtlCol="0">
            <a:spAutoFit/>
          </a:bodyPr>
          <a:lstStyle/>
          <a:p>
            <a:r>
              <a:rPr lang="en-US" sz="1100" smtClean="0">
                <a:solidFill>
                  <a:srgbClr val="17375E"/>
                </a:solidFill>
                <a:latin typeface=""/>
              </a:rPr>
              <a:t>7/28/13 - 8/25/13</a:t>
            </a:r>
            <a:endParaRPr lang="en-US" sz="1100">
              <a:solidFill>
                <a:srgbClr val="17375E"/>
              </a:solidFill>
              <a:latin typeface=""/>
            </a:endParaRPr>
          </a:p>
        </p:txBody>
      </p:sp>
      <p:sp>
        <p:nvSpPr>
          <p:cNvPr id="3550" name="intervalshape"/>
          <p:cNvSpPr txBox="1"/>
          <p:nvPr>
            <p:custDataLst>
              <p:tags r:id="rId23"/>
            </p:custDataLst>
          </p:nvPr>
        </p:nvSpPr>
        <p:spPr>
          <a:xfrm>
            <a:off x="203200" y="4584145"/>
            <a:ext cx="2286000" cy="141064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pPr>
              <a:lnSpc>
                <a:spcPts val="1050"/>
              </a:lnSpc>
            </a:pPr>
            <a:r>
              <a:rPr lang="en-US" sz="1100" smtClean="0">
                <a:solidFill>
                  <a:srgbClr val="000001"/>
                </a:solidFill>
                <a:latin typeface=""/>
              </a:rPr>
              <a:t>Strategy Creation</a:t>
            </a:r>
            <a:endParaRPr lang="en-US" sz="1100">
              <a:solidFill>
                <a:srgbClr val="000001"/>
              </a:solidFill>
              <a:latin typeface=""/>
            </a:endParaRPr>
          </a:p>
        </p:txBody>
      </p:sp>
      <p:sp>
        <p:nvSpPr>
          <p:cNvPr id="3554" name="intervalshape"/>
          <p:cNvSpPr txBox="1"/>
          <p:nvPr>
            <p:custDataLst>
              <p:tags r:id="rId24"/>
            </p:custDataLst>
          </p:nvPr>
        </p:nvSpPr>
        <p:spPr>
          <a:xfrm>
            <a:off x="4530635" y="4480271"/>
            <a:ext cx="1242328" cy="259045"/>
          </a:xfrm>
          <a:prstGeom prst="rect">
            <a:avLst/>
          </a:prstGeom>
          <a:noFill/>
        </p:spPr>
        <p:txBody>
          <a:bodyPr vert="horz" wrap="none" lIns="88900" tIns="44450" rIns="88900" bIns="44450" rtlCol="0">
            <a:spAutoFit/>
          </a:bodyPr>
          <a:lstStyle/>
          <a:p>
            <a:r>
              <a:rPr lang="en-US" sz="1100" smtClean="0">
                <a:solidFill>
                  <a:srgbClr val="17375E"/>
                </a:solidFill>
                <a:latin typeface=""/>
              </a:rPr>
              <a:t>8/20/13 - 9/30/13</a:t>
            </a:r>
            <a:endParaRPr lang="en-US" sz="1100">
              <a:solidFill>
                <a:srgbClr val="17375E"/>
              </a:solidFill>
              <a:latin typeface=""/>
            </a:endParaRPr>
          </a:p>
        </p:txBody>
      </p:sp>
      <p:sp>
        <p:nvSpPr>
          <p:cNvPr id="3556" name="intervalshape"/>
          <p:cNvSpPr txBox="1"/>
          <p:nvPr>
            <p:custDataLst>
              <p:tags r:id="rId25"/>
            </p:custDataLst>
          </p:nvPr>
        </p:nvSpPr>
        <p:spPr>
          <a:xfrm>
            <a:off x="203200" y="5048846"/>
            <a:ext cx="2286000" cy="141064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pPr>
              <a:lnSpc>
                <a:spcPts val="1050"/>
              </a:lnSpc>
            </a:pPr>
            <a:r>
              <a:rPr lang="en-US" sz="1100" smtClean="0">
                <a:solidFill>
                  <a:srgbClr val="000001"/>
                </a:solidFill>
                <a:latin typeface=""/>
              </a:rPr>
              <a:t>Tactics</a:t>
            </a:r>
            <a:endParaRPr lang="en-US" sz="1100">
              <a:solidFill>
                <a:srgbClr val="000001"/>
              </a:solidFill>
              <a:latin typeface=""/>
            </a:endParaRPr>
          </a:p>
        </p:txBody>
      </p:sp>
      <p:sp>
        <p:nvSpPr>
          <p:cNvPr id="3560" name="intervalshape"/>
          <p:cNvSpPr txBox="1"/>
          <p:nvPr>
            <p:custDataLst>
              <p:tags r:id="rId26"/>
            </p:custDataLst>
          </p:nvPr>
        </p:nvSpPr>
        <p:spPr>
          <a:xfrm>
            <a:off x="4751251" y="4944972"/>
            <a:ext cx="1163780" cy="259045"/>
          </a:xfrm>
          <a:prstGeom prst="rect">
            <a:avLst/>
          </a:prstGeom>
          <a:noFill/>
        </p:spPr>
        <p:txBody>
          <a:bodyPr vert="horz" wrap="none" lIns="88900" tIns="44450" rIns="88900" bIns="44450" rtlCol="0">
            <a:spAutoFit/>
          </a:bodyPr>
          <a:lstStyle/>
          <a:p>
            <a:r>
              <a:rPr lang="en-US" sz="1100" smtClean="0">
                <a:solidFill>
                  <a:srgbClr val="17375E"/>
                </a:solidFill>
                <a:latin typeface=""/>
              </a:rPr>
              <a:t>9/8/13 - 10/8/13</a:t>
            </a:r>
            <a:endParaRPr lang="en-US" sz="1100">
              <a:solidFill>
                <a:srgbClr val="17375E"/>
              </a:solidFill>
              <a:latin typeface=""/>
            </a:endParaRPr>
          </a:p>
        </p:txBody>
      </p:sp>
      <p:sp>
        <p:nvSpPr>
          <p:cNvPr id="3562" name="intervalshape"/>
          <p:cNvSpPr txBox="1"/>
          <p:nvPr>
            <p:custDataLst>
              <p:tags r:id="rId27"/>
            </p:custDataLst>
          </p:nvPr>
        </p:nvSpPr>
        <p:spPr>
          <a:xfrm>
            <a:off x="203200" y="5513546"/>
            <a:ext cx="2286000" cy="141064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pPr>
              <a:lnSpc>
                <a:spcPts val="1050"/>
              </a:lnSpc>
            </a:pPr>
            <a:r>
              <a:rPr lang="en-US" sz="1100" smtClean="0">
                <a:solidFill>
                  <a:srgbClr val="000001"/>
                </a:solidFill>
                <a:latin typeface=""/>
              </a:rPr>
              <a:t>Action Plan</a:t>
            </a:r>
            <a:endParaRPr lang="en-US" sz="1100">
              <a:solidFill>
                <a:srgbClr val="000001"/>
              </a:solidFill>
              <a:latin typeface=""/>
            </a:endParaRPr>
          </a:p>
        </p:txBody>
      </p:sp>
      <p:sp>
        <p:nvSpPr>
          <p:cNvPr id="3566" name="intervalshape"/>
          <p:cNvSpPr txBox="1"/>
          <p:nvPr>
            <p:custDataLst>
              <p:tags r:id="rId28"/>
            </p:custDataLst>
          </p:nvPr>
        </p:nvSpPr>
        <p:spPr>
          <a:xfrm>
            <a:off x="5799183" y="5409672"/>
            <a:ext cx="1320874" cy="259045"/>
          </a:xfrm>
          <a:prstGeom prst="rect">
            <a:avLst/>
          </a:prstGeom>
          <a:noFill/>
        </p:spPr>
        <p:txBody>
          <a:bodyPr vert="horz" wrap="none" lIns="88900" tIns="44450" rIns="88900" bIns="44450" rtlCol="0">
            <a:spAutoFit/>
          </a:bodyPr>
          <a:lstStyle/>
          <a:p>
            <a:r>
              <a:rPr lang="en-US" sz="1100" smtClean="0">
                <a:solidFill>
                  <a:srgbClr val="17375E"/>
                </a:solidFill>
                <a:latin typeface=""/>
              </a:rPr>
              <a:t>10/8/13 - 11/15/13</a:t>
            </a:r>
            <a:endParaRPr lang="en-US" sz="1100">
              <a:solidFill>
                <a:srgbClr val="17375E"/>
              </a:solidFill>
              <a:latin typeface=""/>
            </a:endParaRPr>
          </a:p>
        </p:txBody>
      </p:sp>
      <p:sp>
        <p:nvSpPr>
          <p:cNvPr id="3568" name="intervalshape"/>
          <p:cNvSpPr txBox="1"/>
          <p:nvPr>
            <p:custDataLst>
              <p:tags r:id="rId29"/>
            </p:custDataLst>
          </p:nvPr>
        </p:nvSpPr>
        <p:spPr>
          <a:xfrm>
            <a:off x="203200" y="5978248"/>
            <a:ext cx="2286000" cy="141064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pPr>
              <a:lnSpc>
                <a:spcPts val="1050"/>
              </a:lnSpc>
            </a:pPr>
            <a:r>
              <a:rPr lang="en-US" sz="1100" smtClean="0">
                <a:solidFill>
                  <a:srgbClr val="000001"/>
                </a:solidFill>
                <a:latin typeface=""/>
              </a:rPr>
              <a:t>Control Mechanism</a:t>
            </a:r>
            <a:endParaRPr lang="en-US" sz="1100">
              <a:solidFill>
                <a:srgbClr val="000001"/>
              </a:solidFill>
              <a:latin typeface=""/>
            </a:endParaRPr>
          </a:p>
        </p:txBody>
      </p:sp>
      <p:sp>
        <p:nvSpPr>
          <p:cNvPr id="3572" name="intervalshape"/>
          <p:cNvSpPr txBox="1"/>
          <p:nvPr>
            <p:custDataLst>
              <p:tags r:id="rId30"/>
            </p:custDataLst>
          </p:nvPr>
        </p:nvSpPr>
        <p:spPr>
          <a:xfrm>
            <a:off x="7288350" y="5874374"/>
            <a:ext cx="1242328" cy="259045"/>
          </a:xfrm>
          <a:prstGeom prst="rect">
            <a:avLst/>
          </a:prstGeom>
          <a:noFill/>
        </p:spPr>
        <p:txBody>
          <a:bodyPr vert="horz" wrap="none" lIns="88900" tIns="44450" rIns="88900" bIns="44450" rtlCol="0">
            <a:spAutoFit/>
          </a:bodyPr>
          <a:lstStyle/>
          <a:p>
            <a:r>
              <a:rPr lang="en-US" sz="1100" smtClean="0">
                <a:solidFill>
                  <a:srgbClr val="17375E"/>
                </a:solidFill>
                <a:latin typeface=""/>
              </a:rPr>
              <a:t>11/15/13 - 1/8/14</a:t>
            </a:r>
            <a:endParaRPr lang="en-US" sz="1100">
              <a:solidFill>
                <a:srgbClr val="17375E"/>
              </a:solidFill>
              <a:latin typeface="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403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4"/>
  <p:tag name="MMPROD_UIDATA" val="&lt;database version=&quot;8.0&quot;&gt;&lt;object type=&quot;1&quot; unique_id=&quot;10001&quot;&gt;&lt;object type=&quot;2&quot; unique_id=&quot;27329&quot;&gt;&lt;object type=&quot;3&quot; unique_id=&quot;27331&quot;&gt;&lt;property id=&quot;20148&quot; value=&quot;5&quot;/&gt;&lt;property id=&quot;20300&quot; value=&quot;Slide 2&quot;/&gt;&lt;property id=&quot;20307&quot; value=&quot;265&quot;/&gt;&lt;/object&gt;&lt;object type=&quot;3&quot; unique_id=&quot;27332&quot;&gt;&lt;property id=&quot;20148&quot; value=&quot;5&quot;/&gt;&lt;property id=&quot;20300&quot; value=&quot;Slide 3&quot;/&gt;&lt;property id=&quot;20307&quot; value=&quot;266&quot;/&gt;&lt;/object&gt;&lt;object type=&quot;3&quot; unique_id=&quot;27544&quot;&gt;&lt;property id=&quot;20148&quot; value=&quot;5&quot;/&gt;&lt;property id=&quot;20300&quot; value=&quot;Slide 1 - &amp;quot;Marketing Plan&amp;quot;&quot;/&gt;&lt;property id=&quot;20307&quot; value=&quot;272&quot;/&gt;&lt;/object&gt;&lt;/object&gt;&lt;object type=&quot;8&quot; unique_id=&quot;27337&quot;&gt;&lt;/object&gt;&lt;/object&gt;&lt;/database&gt;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EFTYTIMEBANDDATE" val="Yes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SCALVALUEFONT" val="Yes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SCALVALUEFONT" val="Yes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SCALVALUEFONT" val="Yes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SCALVALUEFONT" val="Yes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SCALVALUEFONT" val="Yes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SCALVALUEFONT" val="Yes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SCALVALUEFONT" val="Yes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SCALVALUEFONT" val="Yes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IGHTTIMEBANDDATE" val="Ye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TYPE" val="Phases"/>
  <p:tag name="INTERVALVERTCONNECTOR" val="False"/>
  <p:tag name="AUTOFIT" val="1"/>
  <p:tag name="TIMEBANDROUNDED" val="false"/>
  <p:tag name="TIMEBANDTHIN" val="false"/>
  <p:tag name="SHOWFLAGDIALOG" val="Finish"/>
  <p:tag name="INTERVALTHICKBAND" val="false"/>
  <p:tag name="INTERVALABOVE" val="false"/>
  <p:tag name="WORDWRAPMILESTONE" val="true"/>
  <p:tag name="WORDWRAPINTERVAL" val="true"/>
  <p:tag name="TIMESCALEPOINT" val="Months"/>
  <p:tag name="CONFIGUREAUTOMATICFLAG" val="True"/>
  <p:tag name="MILESTONEDATEFORMAT" val="M/d/yy"/>
  <p:tag name="INTERVALDATEFORMAT" val="M/d/yy"/>
  <p:tag name="TIMESCALEDATEFORMAT" val="MMM"/>
  <p:tag name="INTERVALDATE" val="Right"/>
  <p:tag name="INTERVALHORIZCONNECTOR" val="True"/>
  <p:tag name="INTERVALTEXT" val="Center"/>
  <p:tag name="TODAYMARKERFONTCHANGES" val="Calibri;11"/>
  <p:tag name="MARKERCOLOR" val="254,186,10,False"/>
  <p:tag name="ELAPSEDSTYLE" val="wide"/>
  <p:tag name="TIMEBANDPOS" val="custom"/>
  <p:tag name="CUSTOMTIMEBANDPOSITION" val="141.3007"/>
  <p:tag name="FLAGCONNECTORCOLOR" val="79,129,189,True"/>
  <p:tag name="INTERVALDURATIONPOSITION" val="Hide"/>
  <p:tag name="MILESTONEDEFAULTFONT" val="Calibri;11;False;-16777216;False;False"/>
  <p:tag name="MILESTONEDATEDEFAULTFONT" val="Calibri;10;False;-14726787;False;False"/>
  <p:tag name="TASKDEFAULTFONT" val="Calibri;11;False;-16777216;False;False"/>
  <p:tag name="TASKDATEDEFAULTFONT" val="Calibri;10;False;-14726787;False;False"/>
  <p:tag name="VERSION" val="1.76"/>
  <p:tag name="TIMELINECULTURE" val="en-US"/>
  <p:tag name="TIMEBANDPOSCUSTOM" val="10"/>
  <p:tag name="3DEFFECT" val="true"/>
  <p:tag name="PREVIOUSTIMEBANDPOSITION" val="141.3007"/>
  <p:tag name="LEFTBANDDATE" val="Calibri;24"/>
  <p:tag name="TIMESCALEFONT" val="Calibri;14;False;-16777074;False;False"/>
  <p:tag name="RIGHTBANDDATE" val="Calibri;24"/>
  <p:tag name="TODAYMARKER" val="False"/>
  <p:tag name="TODAYMARKERABOVE" val="False"/>
  <p:tag name="ELAPSED" val="True"/>
  <p:tag name="TIMEBANDDATES" val="both"/>
  <p:tag name="INTERVALTIMESCALEENDDATE" val="1/8/2014 12:00:00 AM"/>
  <p:tag name="INTERVALTIMESCALESTARTDATE" val="6/1/2013 12:00:00 AM"/>
  <p:tag name="CONFIGURETIMESCALEENDDATE" val="1/8/2014 12:00:00 AM"/>
  <p:tag name="CONFIGURETIMESCALESTARTDATE" val="6/1/2013 12:00:00 AM"/>
  <p:tag name="ADJUSTINTERVALTITLETEXT" val="false"/>
  <p:tag name="ADJUSTINTERVALTITLETEXT_TOP" val="false"/>
  <p:tag name="INTERVALHORIZCONNECTORCOLOR" val="-3355444"/>
  <p:tag name="INTERVALVERTCONNECTORCOLOR" val="-3355444"/>
  <p:tag name="INTERVALDURATIONFORMAT" val="Days"/>
  <p:tag name="TIMEBANDPOSVALUE" val="141.3007"/>
  <p:tag name="TIMEBANDCOLOR" val="178,54,1,False"/>
  <p:tag name="ACTUALTIMESCALEENDDATE" val="1/31/2014 12:00:00 AM"/>
  <p:tag name="ACTUALTIMESCALESTARTDATE" val="6/1/2013 12:00:00 AM"/>
  <p:tag name="SLIDEHEIGHT" val="40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5" val="0,114,188,-16747844,False;;06/01/2013 00:00:00;07/28/2013 00:00:00;Situational Analysis;3;tbName;5;;11;;11;;11;0;-16777215;8210719;-15255714;False;59.5;False;False;False;False;False;False;False;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5" val="0,114,188,-16747844,False;;06/01/2013 00:00:00;07/28/2013 00:00:00;Situational Analysis;3;tbStartEndDate;5;;11;;11;;11;0;-16777215;8210719;-15255714;False;59.5;False;False;False;False;False;False;False;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4" val="0,114,188,-16747844,False;;07/28/2013 00:00:00;08/25/2013 00:00:00;Objectives;3;tbName;4;;11;;11;;11;1;-16777215;8210719;-15255714;False;180;False;False;False;False;False;False;False;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4" val="0,114,188,-16747844,False;;07/28/2013 00:00:00;08/25/2013 00:00:00;Objectives;3;tbStartEndDate;4;;11;;11;;11;1;-16777215;8210719;-15255714;False;180;False;False;False;False;False;False;False;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3" val="0,114,188,-16747844,False;;08/20/2013 00:00:00;09/30/2013 00:00:00;Strategy Creation;3;tbName;3;;11;;11;;11;2;-16777215;8210719;-15255714;False;180;False;False;False;False;False;False;False;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3" val="0,114,188,-16747844,False;;08/20/2013 00:00:00;09/30/2013 00:00:00;Strategy Creation;3;tbStartEndDate;3;;11;;11;;11;2;-16777215;8210719;-15255714;False;180;False;False;False;False;False;False;False;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2" val="0,114,188,-16747844,False;;09/08/2013 00:00:00;10/08/2013 00:00:00;Tactics;3;tbName;2;;11;;11;;11;3;-16777215;8210719;-15255714;False;180;False;False;False;False;False;False;False;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2" val="0,114,188,-16747844,False;;09/08/2013 00:00:00;10/08/2013 00:00:00;Tactics;3;tbStartEndDate;2;;11;;11;;11;3;-16777215;8210719;-15255714;False;180;False;False;False;False;False;False;False;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1" val="0,114,188,-16747844,False;;10/08/2013 00:00:00;11/15/2013 00:00:00;Action Plan;3;tbName;1;;11;;11;;11;4;-16777215;8210719;-15255714;False;180;False;False;False;False;False;False;False;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1" val="0,114,188,-16747844,False;;10/08/2013 00:00:00;11/15/2013 00:00:00;Action Plan;3;tbStartEndDate;1;;11;;11;;11;4;-16777215;8210719;-15255714;False;180;False;False;False;False;False;False;False;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0" val="0,114,188,-16747844,False;;11/15/2013 00:00:00;01/08/2014 00:00:00;Control Mechanism;3;Shape;0;;11;;11;;11;5;-16777215;8210719;-15255714;False;180;False;False;False;False;False;False;False;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0" val="0,114,188,-16747844,False;;11/15/2013 00:00:00;01/08/2014 00:00:00;Control Mechanism;3;tbName;0;;11;;11;;11;5;-16777215;8210719;-15255714;False;180;False;False;False;False;False;False;False;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0" val="0,114,188,-16747844,False;;11/15/2013 00:00:00;01/08/2014 00:00:00;Control Mechanism;3;tbStartEndDate;0;;11;;11;;11;5;-16777215;8210719;-15255714;False;180;False;False;False;False;False;False;False;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1" val="0,114,188,-16747844,False;;10/08/2013 00:00:00;11/15/2013 00:00:00;Action Plan;3;Shape;1;;11;;11;;11;4;-16777215;8210719;-15255714;False;180;False;False;False;False;False;False;False;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2" val="0,114,188,-16747844,False;;09/08/2013 00:00:00;10/08/2013 00:00:00;Tactics;3;Shape;2;;11;;11;;11;3;-16777215;8210719;-15255714;False;180;False;False;False;False;False;False;False;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3" val="0,114,188,-16747844,False;;08/20/2013 00:00:00;09/30/2013 00:00:00;Strategy Creation;3;Shape;3;;11;;11;;11;2;-16777215;8210719;-15255714;False;180;False;False;False;False;False;False;False;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4" val="0,114,188,-16747844,False;;07/28/2013 00:00:00;08/25/2013 00:00:00;Objectives;3;Shape;4;;11;;11;;11;1;-16777215;8210719;-15255714;False;180;False;False;False;False;False;False;False;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TERVAL5" val="0,114,188,-16747844,False;;06/01/2013 00:00:00;07/28/2013 00:00:00;Situational Analysis;3;Shape;5;;11;;11;;11;0;-16777215;8210719;-15255714;False;59.5;False;False;False;False;False;False;False;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BAND" val="Timeband"/>
</p:tagLst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D8D8D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1944</TotalTime>
  <Words>44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Office Theme</vt:lpstr>
      <vt:lpstr>Timeline Plan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Curtis Brown</dc:creator>
  <cp:lastModifiedBy>user</cp:lastModifiedBy>
  <cp:revision>51</cp:revision>
  <dcterms:created xsi:type="dcterms:W3CDTF">2012-07-20T04:59:23Z</dcterms:created>
  <dcterms:modified xsi:type="dcterms:W3CDTF">2016-04-11T03:41:26Z</dcterms:modified>
</cp:coreProperties>
</file>